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8"/>
  </p:notesMasterIdLst>
  <p:sldIdLst>
    <p:sldId id="365" r:id="rId2"/>
    <p:sldId id="296" r:id="rId3"/>
    <p:sldId id="385" r:id="rId4"/>
    <p:sldId id="298" r:id="rId5"/>
    <p:sldId id="299" r:id="rId6"/>
    <p:sldId id="297" r:id="rId7"/>
    <p:sldId id="300" r:id="rId8"/>
    <p:sldId id="260" r:id="rId9"/>
    <p:sldId id="302" r:id="rId10"/>
    <p:sldId id="303" r:id="rId11"/>
    <p:sldId id="373" r:id="rId12"/>
    <p:sldId id="261" r:id="rId13"/>
    <p:sldId id="262" r:id="rId14"/>
    <p:sldId id="263" r:id="rId15"/>
    <p:sldId id="305" r:id="rId16"/>
    <p:sldId id="304" r:id="rId17"/>
    <p:sldId id="306" r:id="rId18"/>
    <p:sldId id="366" r:id="rId19"/>
    <p:sldId id="264" r:id="rId20"/>
    <p:sldId id="386" r:id="rId21"/>
    <p:sldId id="387" r:id="rId22"/>
    <p:sldId id="388" r:id="rId23"/>
    <p:sldId id="389" r:id="rId24"/>
    <p:sldId id="390" r:id="rId25"/>
    <p:sldId id="391" r:id="rId26"/>
    <p:sldId id="392" r:id="rId27"/>
    <p:sldId id="393" r:id="rId28"/>
    <p:sldId id="367" r:id="rId29"/>
    <p:sldId id="394" r:id="rId30"/>
    <p:sldId id="395" r:id="rId31"/>
    <p:sldId id="396" r:id="rId32"/>
    <p:sldId id="397" r:id="rId33"/>
    <p:sldId id="398" r:id="rId34"/>
    <p:sldId id="399" r:id="rId35"/>
    <p:sldId id="400" r:id="rId36"/>
    <p:sldId id="401" r:id="rId37"/>
    <p:sldId id="402" r:id="rId38"/>
    <p:sldId id="403" r:id="rId39"/>
    <p:sldId id="404" r:id="rId40"/>
    <p:sldId id="368" r:id="rId41"/>
    <p:sldId id="271" r:id="rId42"/>
    <p:sldId id="319" r:id="rId43"/>
    <p:sldId id="405" r:id="rId44"/>
    <p:sldId id="406" r:id="rId45"/>
    <p:sldId id="407" r:id="rId46"/>
    <p:sldId id="433" r:id="rId47"/>
    <p:sldId id="273" r:id="rId48"/>
    <p:sldId id="378" r:id="rId49"/>
    <p:sldId id="408" r:id="rId50"/>
    <p:sldId id="409" r:id="rId51"/>
    <p:sldId id="410" r:id="rId52"/>
    <p:sldId id="411" r:id="rId53"/>
    <p:sldId id="369" r:id="rId54"/>
    <p:sldId id="375" r:id="rId55"/>
    <p:sldId id="413" r:id="rId56"/>
    <p:sldId id="412" r:id="rId57"/>
    <p:sldId id="324" r:id="rId58"/>
    <p:sldId id="380" r:id="rId59"/>
    <p:sldId id="363" r:id="rId60"/>
    <p:sldId id="381" r:id="rId61"/>
    <p:sldId id="414" r:id="rId62"/>
    <p:sldId id="415" r:id="rId63"/>
    <p:sldId id="416" r:id="rId64"/>
    <p:sldId id="417" r:id="rId65"/>
    <p:sldId id="418" r:id="rId66"/>
    <p:sldId id="419" r:id="rId67"/>
    <p:sldId id="370" r:id="rId68"/>
    <p:sldId id="280" r:id="rId69"/>
    <p:sldId id="382" r:id="rId70"/>
    <p:sldId id="420" r:id="rId71"/>
    <p:sldId id="421" r:id="rId72"/>
    <p:sldId id="423" r:id="rId73"/>
    <p:sldId id="424" r:id="rId74"/>
    <p:sldId id="425" r:id="rId75"/>
    <p:sldId id="361" r:id="rId76"/>
    <p:sldId id="282" r:id="rId77"/>
    <p:sldId id="283" r:id="rId78"/>
    <p:sldId id="339" r:id="rId79"/>
    <p:sldId id="338" r:id="rId80"/>
    <p:sldId id="340" r:id="rId81"/>
    <p:sldId id="426" r:id="rId82"/>
    <p:sldId id="371" r:id="rId83"/>
    <p:sldId id="427" r:id="rId84"/>
    <p:sldId id="341" r:id="rId85"/>
    <p:sldId id="285" r:id="rId86"/>
    <p:sldId id="286" r:id="rId87"/>
    <p:sldId id="343" r:id="rId88"/>
    <p:sldId id="342" r:id="rId89"/>
    <p:sldId id="372" r:id="rId90"/>
    <p:sldId id="287" r:id="rId91"/>
    <p:sldId id="344" r:id="rId92"/>
    <p:sldId id="428" r:id="rId93"/>
    <p:sldId id="429" r:id="rId94"/>
    <p:sldId id="430" r:id="rId95"/>
    <p:sldId id="431" r:id="rId96"/>
    <p:sldId id="432" r:id="rId97"/>
  </p:sldIdLst>
  <p:sldSz cx="12192000" cy="6858000"/>
  <p:notesSz cx="6858000" cy="9144000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sz="3200" kern="1200">
        <a:solidFill>
          <a:schemeClr val="tx1"/>
        </a:solidFill>
        <a:latin typeface="Times New Roman" pitchFamily="18" charset="0"/>
        <a:ea typeface="굴림" pitchFamily="50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sz="3200" kern="1200">
        <a:solidFill>
          <a:schemeClr val="tx1"/>
        </a:solidFill>
        <a:latin typeface="Times New Roman" pitchFamily="18" charset="0"/>
        <a:ea typeface="굴림" pitchFamily="50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sz="3200" kern="1200">
        <a:solidFill>
          <a:schemeClr val="tx1"/>
        </a:solidFill>
        <a:latin typeface="Times New Roman" pitchFamily="18" charset="0"/>
        <a:ea typeface="굴림" pitchFamily="50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sz="3200" kern="1200">
        <a:solidFill>
          <a:schemeClr val="tx1"/>
        </a:solidFill>
        <a:latin typeface="Times New Roman" pitchFamily="18" charset="0"/>
        <a:ea typeface="굴림" pitchFamily="50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sz="3200" kern="1200">
        <a:solidFill>
          <a:schemeClr val="tx1"/>
        </a:solidFill>
        <a:latin typeface="Times New Roman" pitchFamily="18" charset="0"/>
        <a:ea typeface="굴림" pitchFamily="50" charset="-127"/>
        <a:cs typeface="+mn-cs"/>
      </a:defRPr>
    </a:lvl5pPr>
    <a:lvl6pPr marL="2286000" algn="l" defTabSz="914400" rtl="0" eaLnBrk="1" latinLnBrk="1" hangingPunct="1">
      <a:defRPr kumimoji="1" sz="3200" kern="1200">
        <a:solidFill>
          <a:schemeClr val="tx1"/>
        </a:solidFill>
        <a:latin typeface="Times New Roman" pitchFamily="18" charset="0"/>
        <a:ea typeface="굴림" pitchFamily="50" charset="-127"/>
        <a:cs typeface="+mn-cs"/>
      </a:defRPr>
    </a:lvl6pPr>
    <a:lvl7pPr marL="2743200" algn="l" defTabSz="914400" rtl="0" eaLnBrk="1" latinLnBrk="1" hangingPunct="1">
      <a:defRPr kumimoji="1" sz="3200" kern="1200">
        <a:solidFill>
          <a:schemeClr val="tx1"/>
        </a:solidFill>
        <a:latin typeface="Times New Roman" pitchFamily="18" charset="0"/>
        <a:ea typeface="굴림" pitchFamily="50" charset="-127"/>
        <a:cs typeface="+mn-cs"/>
      </a:defRPr>
    </a:lvl7pPr>
    <a:lvl8pPr marL="3200400" algn="l" defTabSz="914400" rtl="0" eaLnBrk="1" latinLnBrk="1" hangingPunct="1">
      <a:defRPr kumimoji="1" sz="3200" kern="1200">
        <a:solidFill>
          <a:schemeClr val="tx1"/>
        </a:solidFill>
        <a:latin typeface="Times New Roman" pitchFamily="18" charset="0"/>
        <a:ea typeface="굴림" pitchFamily="50" charset="-127"/>
        <a:cs typeface="+mn-cs"/>
      </a:defRPr>
    </a:lvl8pPr>
    <a:lvl9pPr marL="3657600" algn="l" defTabSz="914400" rtl="0" eaLnBrk="1" latinLnBrk="1" hangingPunct="1">
      <a:defRPr kumimoji="1" sz="3200" kern="1200">
        <a:solidFill>
          <a:schemeClr val="tx1"/>
        </a:solidFill>
        <a:latin typeface="Times New Roman" pitchFamily="18" charset="0"/>
        <a:ea typeface="굴림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993" autoAdjust="0"/>
    <p:restoredTop sz="91621" autoAdjust="0"/>
  </p:normalViewPr>
  <p:slideViewPr>
    <p:cSldViewPr>
      <p:cViewPr varScale="1">
        <p:scale>
          <a:sx n="111" d="100"/>
          <a:sy n="111" d="100"/>
        </p:scale>
        <p:origin x="360" y="10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-600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97" Type="http://schemas.openxmlformats.org/officeDocument/2006/relationships/slide" Target="slides/slide9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presProps" Target="presProps.xml"/><Relationship Id="rId10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EA561A-71A4-4F9F-A3FD-0584DB1A5908}" type="datetimeFigureOut">
              <a:rPr lang="ko-KR" altLang="en-US" smtClean="0"/>
              <a:t>2022-09-02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49F834-77FF-4CDB-B912-65417FECE8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74748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mtClean="0"/>
              <a:t>- skip: </a:t>
            </a:r>
            <a:r>
              <a:rPr lang="ko-KR" altLang="en-US" smtClean="0"/>
              <a:t>오디오 </a:t>
            </a:r>
            <a:r>
              <a:rPr lang="ko-KR" altLang="en-US" dirty="0" err="1" smtClean="0"/>
              <a:t>스킵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49F834-77FF-4CDB-B912-65417FECE852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32400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49F834-77FF-4CDB-B912-65417FECE852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79036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altLang="ko-KR" dirty="0" err="1" smtClean="0"/>
              <a:t>imgLabel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getIcon</a:t>
            </a:r>
            <a:r>
              <a:rPr lang="en-US" altLang="ko-KR" dirty="0" smtClean="0"/>
              <a:t>(), </a:t>
            </a:r>
            <a:r>
              <a:rPr lang="en-US" altLang="ko-KR" dirty="0" err="1" smtClean="0"/>
              <a:t>setIcon</a:t>
            </a:r>
            <a:r>
              <a:rPr lang="en-US" altLang="ko-KR" dirty="0" smtClean="0"/>
              <a:t>()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49F834-77FF-4CDB-B912-65417FECE852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91421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- North </a:t>
            </a:r>
            <a:r>
              <a:rPr lang="ko-KR" altLang="en-US" dirty="0" smtClean="0"/>
              <a:t>경우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</a:t>
            </a:r>
            <a:r>
              <a:rPr lang="ko-KR" altLang="en-US" dirty="0" smtClean="0"/>
              <a:t>메뉴 바로 밑에 위치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49F834-77FF-4CDB-B912-65417FECE852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93103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/>
              <a:t>- </a:t>
            </a:r>
            <a:r>
              <a:rPr lang="ko-KR" altLang="en-US" dirty="0" err="1" smtClean="0"/>
              <a:t>툴바가</a:t>
            </a:r>
            <a:r>
              <a:rPr lang="ko-KR" altLang="en-US" dirty="0" smtClean="0"/>
              <a:t> 컨테이너에서 떨어져 나와 임의의 위치에 독립적으로 존재 가능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49F834-77FF-4CDB-B912-65417FECE852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75241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/>
              <a:t>- </a:t>
            </a:r>
            <a:r>
              <a:rPr lang="en-US" altLang="ko-KR" dirty="0" err="1" smtClean="0"/>
              <a:t>ToolTipManager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singleton</a:t>
            </a:r>
            <a:r>
              <a:rPr lang="ko-KR" altLang="en-US" dirty="0" smtClean="0"/>
              <a:t>임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49F834-77FF-4CDB-B912-65417FECE852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36051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ko-KR" altLang="en-US" dirty="0" smtClean="0"/>
              <a:t>배치관리자는 </a:t>
            </a:r>
            <a:r>
              <a:rPr lang="en-US" altLang="ko-KR" dirty="0" err="1" smtClean="0"/>
              <a:t>BoardLayout</a:t>
            </a:r>
            <a:r>
              <a:rPr lang="ko-KR" altLang="en-US" dirty="0" smtClean="0"/>
              <a:t>으로 버튼이</a:t>
            </a:r>
            <a:r>
              <a:rPr lang="en-US" altLang="ko-KR" dirty="0" smtClean="0"/>
              <a:t> </a:t>
            </a:r>
            <a:r>
              <a:rPr lang="ko-KR" altLang="en-US" dirty="0" smtClean="0"/>
              <a:t>센터에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부착됨</a:t>
            </a:r>
            <a:endParaRPr lang="en-US" altLang="ko-KR" baseline="0" dirty="0" smtClean="0"/>
          </a:p>
          <a:p>
            <a:pPr marL="171450" indent="-171450">
              <a:buFontTx/>
              <a:buChar char="-"/>
            </a:pPr>
            <a:r>
              <a:rPr lang="en-US" altLang="ko-KR" baseline="0" dirty="0" err="1" smtClean="0"/>
              <a:t>JFrame</a:t>
            </a:r>
            <a:r>
              <a:rPr lang="ko-KR" altLang="en-US" baseline="0" dirty="0" smtClean="0"/>
              <a:t>과 다르게 컴포넌트를 부칠 때</a:t>
            </a:r>
            <a:r>
              <a:rPr lang="en-US" altLang="ko-KR" baseline="0" dirty="0" smtClean="0"/>
              <a:t> </a:t>
            </a:r>
            <a:r>
              <a:rPr lang="ko-KR" altLang="en-US" baseline="0" dirty="0" err="1" smtClean="0"/>
              <a:t>컨텐트</a:t>
            </a:r>
            <a:r>
              <a:rPr lang="ko-KR" altLang="en-US" baseline="0" dirty="0" smtClean="0"/>
              <a:t> </a:t>
            </a:r>
            <a:r>
              <a:rPr lang="ko-KR" altLang="en-US" baseline="0" smtClean="0"/>
              <a:t>팬이 아니라 </a:t>
            </a:r>
            <a:r>
              <a:rPr lang="ko-KR" altLang="en-US" baseline="0" dirty="0" smtClean="0"/>
              <a:t>바로 부치면 됨</a:t>
            </a:r>
            <a:endParaRPr lang="en-US" altLang="ko-KR" baseline="0" dirty="0" smtClean="0"/>
          </a:p>
          <a:p>
            <a:pPr marL="171450" indent="-171450">
              <a:buFontTx/>
              <a:buChar char="-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49F834-77FF-4CDB-B912-65417FECE852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26471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- </a:t>
            </a:r>
            <a:r>
              <a:rPr lang="en-US" altLang="ko-KR" dirty="0" err="1" smtClean="0"/>
              <a:t>MyDialog.this.setVisible</a:t>
            </a:r>
            <a:r>
              <a:rPr lang="en-US" altLang="ko-KR" dirty="0" smtClean="0"/>
              <a:t>(false)</a:t>
            </a:r>
            <a:r>
              <a:rPr lang="ko-KR" altLang="en-US" dirty="0" smtClean="0"/>
              <a:t>와 동일</a:t>
            </a:r>
            <a:endParaRPr lang="en-US" altLang="ko-KR" dirty="0" smtClean="0"/>
          </a:p>
          <a:p>
            <a:r>
              <a:rPr lang="en-US" altLang="ko-KR" dirty="0" smtClean="0"/>
              <a:t>- </a:t>
            </a:r>
            <a:r>
              <a:rPr lang="en-US" altLang="ko-KR" dirty="0" err="1" smtClean="0"/>
              <a:t>ActionListener</a:t>
            </a:r>
            <a:r>
              <a:rPr lang="ko-KR" altLang="en-US" dirty="0" smtClean="0"/>
              <a:t>를 독립 클래스로 했을 경우 </a:t>
            </a:r>
            <a:r>
              <a:rPr lang="en-US" altLang="ko-KR" dirty="0" err="1" smtClean="0"/>
              <a:t>setVisible</a:t>
            </a:r>
            <a:r>
              <a:rPr lang="ko-KR" altLang="en-US" dirty="0" smtClean="0"/>
              <a:t>은 </a:t>
            </a:r>
            <a:r>
              <a:rPr lang="en-US" altLang="ko-KR" dirty="0" smtClean="0"/>
              <a:t>((</a:t>
            </a:r>
            <a:r>
              <a:rPr lang="en-US" altLang="ko-KR" dirty="0" err="1" smtClean="0"/>
              <a:t>Jcomponent</a:t>
            </a:r>
            <a:r>
              <a:rPr lang="en-US" altLang="ko-KR" dirty="0" smtClean="0"/>
              <a:t>)(</a:t>
            </a:r>
            <a:r>
              <a:rPr lang="en-US" altLang="ko-KR" dirty="0" err="1" smtClean="0"/>
              <a:t>e.getSource</a:t>
            </a:r>
            <a:r>
              <a:rPr lang="en-US" altLang="ko-KR" dirty="0" smtClean="0"/>
              <a:t>())).</a:t>
            </a:r>
            <a:r>
              <a:rPr lang="en-US" altLang="ko-KR" dirty="0" err="1" smtClean="0"/>
              <a:t>getTopLevelAncestor</a:t>
            </a:r>
            <a:r>
              <a:rPr lang="en-US" altLang="ko-KR" dirty="0" smtClean="0"/>
              <a:t>().</a:t>
            </a:r>
            <a:r>
              <a:rPr lang="en-US" altLang="ko-KR" dirty="0" err="1" smtClean="0"/>
              <a:t>setVisible</a:t>
            </a:r>
            <a:r>
              <a:rPr lang="en-US" altLang="ko-KR" dirty="0" smtClean="0"/>
              <a:t>(false)</a:t>
            </a:r>
            <a:r>
              <a:rPr lang="ko-KR" altLang="en-US" dirty="0" smtClean="0"/>
              <a:t>로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해야 함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49F834-77FF-4CDB-B912-65417FECE852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43688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49F834-77FF-4CDB-B912-65417FECE852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34594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- 1, 2</a:t>
            </a:r>
            <a:r>
              <a:rPr lang="ko-KR" altLang="en-US" dirty="0" smtClean="0"/>
              <a:t>번째 </a:t>
            </a:r>
            <a:r>
              <a:rPr lang="ko-KR" altLang="en-US" dirty="0" err="1" smtClean="0"/>
              <a:t>생성자도</a:t>
            </a:r>
            <a:r>
              <a:rPr lang="ko-KR" altLang="en-US" dirty="0" smtClean="0"/>
              <a:t> </a:t>
            </a:r>
            <a:r>
              <a:rPr lang="en-US" altLang="ko-KR" dirty="0" smtClean="0"/>
              <a:t>modeless </a:t>
            </a:r>
            <a:r>
              <a:rPr lang="ko-KR" altLang="en-US" dirty="0" smtClean="0"/>
              <a:t>다이얼로그 생성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49F834-77FF-4CDB-B912-65417FECE852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868160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/>
              <a:t>- </a:t>
            </a:r>
            <a:r>
              <a:rPr lang="en-US" altLang="ko-KR" dirty="0" err="1" smtClean="0"/>
              <a:t>MyModalDialog.this.setVisible</a:t>
            </a:r>
            <a:r>
              <a:rPr lang="en-US" altLang="ko-KR" dirty="0" smtClean="0"/>
              <a:t>(false)</a:t>
            </a:r>
            <a:r>
              <a:rPr lang="ko-KR" altLang="en-US" dirty="0" smtClean="0"/>
              <a:t>와 동일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49F834-77FF-4CDB-B912-65417FECE852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5429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- 9</a:t>
            </a:r>
            <a:r>
              <a:rPr lang="ko-KR" altLang="en-US" dirty="0" smtClean="0"/>
              <a:t>장의 스윙 프레임의 기본 구성 참조</a:t>
            </a:r>
            <a:r>
              <a:rPr lang="en-US" altLang="ko-KR" dirty="0" smtClean="0"/>
              <a:t>: Frame,</a:t>
            </a:r>
            <a:r>
              <a:rPr lang="en-US" altLang="ko-KR" baseline="0" dirty="0" smtClean="0"/>
              <a:t> </a:t>
            </a:r>
            <a:r>
              <a:rPr lang="ko-KR" altLang="en-US" baseline="0" dirty="0" err="1" smtClean="0"/>
              <a:t>메뉴바</a:t>
            </a:r>
            <a:r>
              <a:rPr lang="en-US" altLang="ko-KR" baseline="0" dirty="0" smtClean="0"/>
              <a:t>, </a:t>
            </a:r>
            <a:r>
              <a:rPr lang="ko-KR" altLang="en-US" baseline="0" dirty="0" err="1" smtClean="0"/>
              <a:t>컨텐트</a:t>
            </a:r>
            <a:r>
              <a:rPr lang="ko-KR" altLang="en-US" baseline="0" dirty="0" smtClean="0"/>
              <a:t> 팬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49F834-77FF-4CDB-B912-65417FECE852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702791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49F834-77FF-4CDB-B912-65417FECE852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925738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49F834-77FF-4CDB-B912-65417FECE852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737439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/>
              <a:t>- </a:t>
            </a:r>
            <a:r>
              <a:rPr lang="ko-KR" altLang="en-US" dirty="0" smtClean="0"/>
              <a:t>팝업</a:t>
            </a:r>
            <a:r>
              <a:rPr lang="en-US" altLang="ko-KR" dirty="0" smtClean="0"/>
              <a:t>, </a:t>
            </a:r>
            <a:r>
              <a:rPr lang="ko-KR" altLang="en-US" dirty="0" smtClean="0"/>
              <a:t>파일</a:t>
            </a:r>
            <a:r>
              <a:rPr lang="en-US" altLang="ko-KR" dirty="0" smtClean="0"/>
              <a:t>, </a:t>
            </a:r>
            <a:r>
              <a:rPr lang="ko-KR" altLang="en-US" dirty="0" smtClean="0"/>
              <a:t>컬러 다이얼로그는 모두 </a:t>
            </a:r>
            <a:r>
              <a:rPr lang="ko-KR" altLang="en-US" dirty="0" err="1" smtClean="0"/>
              <a:t>모달</a:t>
            </a:r>
            <a:r>
              <a:rPr lang="ko-KR" altLang="en-US" dirty="0" smtClean="0"/>
              <a:t> 다이얼로그임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49F834-77FF-4CDB-B912-65417FECE852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296646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- </a:t>
            </a:r>
            <a:r>
              <a:rPr lang="ko-KR" altLang="en-US" dirty="0" smtClean="0"/>
              <a:t>책 수정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49F834-77FF-4CDB-B912-65417FECE852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884801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49F834-77FF-4CDB-B912-65417FECE852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254068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altLang="ko-KR" dirty="0" err="1" smtClean="0"/>
              <a:t>parentComponent</a:t>
            </a:r>
            <a:r>
              <a:rPr lang="ko-KR" altLang="en-US" dirty="0" smtClean="0"/>
              <a:t>가 주어지면 그 곳의 중앙에 출력</a:t>
            </a:r>
            <a:endParaRPr lang="en-US" altLang="ko-KR" dirty="0" smtClean="0"/>
          </a:p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ko-KR" sz="1200" dirty="0" smtClean="0"/>
              <a:t>CLOSED_OPTION: </a:t>
            </a:r>
            <a:r>
              <a:rPr lang="ko-KR" altLang="en-US" sz="1200" dirty="0" smtClean="0"/>
              <a:t>다이얼로그를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그냥 닫을 때 반환 값</a:t>
            </a:r>
            <a:endParaRPr lang="en-US" altLang="ko-KR" sz="1200" dirty="0" smtClean="0"/>
          </a:p>
          <a:p>
            <a:pPr marL="171450" indent="-171450">
              <a:buFontTx/>
              <a:buChar char="-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49F834-77FF-4CDB-B912-65417FECE852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942968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- WARNING_MESSAGE </a:t>
            </a:r>
            <a:r>
              <a:rPr lang="ko-KR" altLang="en-US" dirty="0" smtClean="0"/>
              <a:t>아이콘</a:t>
            </a:r>
            <a:r>
              <a:rPr lang="en-US" altLang="ko-KR" smtClean="0"/>
              <a:t>:</a:t>
            </a:r>
            <a:r>
              <a:rPr lang="ko-KR" altLang="en-US" smtClean="0"/>
              <a:t> 노란 </a:t>
            </a:r>
            <a:r>
              <a:rPr lang="ko-KR" altLang="en-US" dirty="0" smtClean="0"/>
              <a:t>삼각형 안의 느낌표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49F834-77FF-4CDB-B912-65417FECE852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909383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- </a:t>
            </a:r>
            <a:r>
              <a:rPr lang="ko-KR" altLang="en-US" dirty="0" smtClean="0"/>
              <a:t>동작 요구 사항 만 간단히 설명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49F834-77FF-4CDB-B912-65417FECE852}" type="slidenum">
              <a:rPr lang="ko-KR" altLang="en-US" smtClean="0"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982170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/>
              <a:t>- </a:t>
            </a:r>
            <a:r>
              <a:rPr lang="ko-KR" altLang="en-US" dirty="0" smtClean="0"/>
              <a:t>아니오나 창을 닫으면 그에 맞는 내용을 텍스트 필드에 출력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49F834-77FF-4CDB-B912-65417FECE852}" type="slidenum">
              <a:rPr lang="ko-KR" altLang="en-US" smtClean="0"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351480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ko-KR" altLang="en-US" dirty="0" smtClean="0"/>
              <a:t>찾는 </a:t>
            </a:r>
            <a:r>
              <a:rPr lang="ko-KR" altLang="en-US" dirty="0" smtClean="0"/>
              <a:t>위치와 저장 </a:t>
            </a:r>
            <a:r>
              <a:rPr lang="ko-KR" altLang="en-US" dirty="0" smtClean="0"/>
              <a:t>위치</a:t>
            </a:r>
            <a:endParaRPr lang="en-US" altLang="ko-KR" dirty="0" smtClean="0"/>
          </a:p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dirty="0" smtClean="0"/>
              <a:t>우상 버튼</a:t>
            </a:r>
            <a:r>
              <a:rPr lang="en-US" altLang="ko-KR" dirty="0" smtClean="0"/>
              <a:t>: </a:t>
            </a:r>
            <a:r>
              <a:rPr lang="ko-KR" altLang="en-US" dirty="0" smtClean="0"/>
              <a:t>부모 </a:t>
            </a:r>
            <a:r>
              <a:rPr lang="ko-KR" altLang="en-US" dirty="0" err="1" smtClean="0"/>
              <a:t>디렉토리</a:t>
            </a:r>
            <a:r>
              <a:rPr lang="en-US" altLang="ko-KR" dirty="0" smtClean="0"/>
              <a:t>, </a:t>
            </a:r>
            <a:r>
              <a:rPr lang="ko-KR" altLang="en-US" dirty="0" smtClean="0"/>
              <a:t>홈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새폴더</a:t>
            </a:r>
            <a:r>
              <a:rPr lang="ko-KR" altLang="en-US" dirty="0" smtClean="0"/>
              <a:t> 생성</a:t>
            </a:r>
            <a:r>
              <a:rPr lang="en-US" altLang="ko-KR" dirty="0" smtClean="0"/>
              <a:t>, </a:t>
            </a:r>
            <a:r>
              <a:rPr lang="ko-KR" altLang="en-US" dirty="0" smtClean="0"/>
              <a:t>목록</a:t>
            </a:r>
            <a:r>
              <a:rPr lang="en-US" altLang="ko-KR" dirty="0" smtClean="0"/>
              <a:t>, </a:t>
            </a:r>
            <a:r>
              <a:rPr lang="ko-KR" altLang="en-US" dirty="0" smtClean="0"/>
              <a:t>자세히</a:t>
            </a:r>
          </a:p>
          <a:p>
            <a:pPr marL="171450" indent="-171450">
              <a:buFontTx/>
              <a:buChar char="-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49F834-77FF-4CDB-B912-65417FECE852}" type="slidenum">
              <a:rPr lang="ko-KR" altLang="en-US" smtClean="0"/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15952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49F834-77FF-4CDB-B912-65417FECE85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010022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lvl="0" indent="-342900">
              <a:spcBef>
                <a:spcPts val="1000"/>
              </a:spcBef>
              <a:buFontTx/>
              <a:buChar char="-"/>
            </a:pPr>
            <a:r>
              <a:rPr lang="ko-KR" altLang="en-US" sz="1200" dirty="0" smtClean="0"/>
              <a:t>필터를 지정하지 않으면 파일 유형에 </a:t>
            </a:r>
            <a:r>
              <a:rPr lang="en-US" altLang="ko-KR" sz="1200" dirty="0" smtClean="0"/>
              <a:t>"</a:t>
            </a:r>
            <a:r>
              <a:rPr lang="ko-KR" altLang="en-US" sz="1200" dirty="0" smtClean="0"/>
              <a:t>모든 파일</a:t>
            </a:r>
            <a:r>
              <a:rPr lang="en-US" altLang="ko-KR" sz="1200" dirty="0" smtClean="0"/>
              <a:t>"</a:t>
            </a:r>
            <a:r>
              <a:rPr lang="ko-KR" altLang="en-US" sz="1200" dirty="0" smtClean="0"/>
              <a:t>이 나타남</a:t>
            </a:r>
            <a:endParaRPr lang="en-US" altLang="ko-KR" sz="1200" dirty="0" smtClean="0"/>
          </a:p>
          <a:p>
            <a:pPr marL="342900" lvl="0" indent="-342900">
              <a:spcBef>
                <a:spcPts val="1000"/>
              </a:spcBef>
              <a:buFontTx/>
              <a:buChar char="-"/>
            </a:pPr>
            <a:r>
              <a:rPr lang="en-US" altLang="ko-KR" sz="1200" dirty="0" err="1" smtClean="0"/>
              <a:t>FileNameExtensionFilter</a:t>
            </a:r>
            <a:r>
              <a:rPr lang="en-US" altLang="ko-KR" sz="1200" dirty="0" smtClean="0"/>
              <a:t> </a:t>
            </a:r>
            <a:r>
              <a:rPr lang="ko-KR" altLang="en-US" sz="1200" dirty="0" err="1" smtClean="0"/>
              <a:t>생성자는</a:t>
            </a:r>
            <a:r>
              <a:rPr lang="ko-KR" altLang="en-US" sz="1200" dirty="0" smtClean="0"/>
              <a:t> 가변 인자로 </a:t>
            </a:r>
            <a:r>
              <a:rPr lang="ko-KR" altLang="en-US" sz="1200" dirty="0" err="1" smtClean="0"/>
              <a:t>오버로딩되어</a:t>
            </a:r>
            <a:r>
              <a:rPr lang="ko-KR" altLang="en-US" sz="1200" dirty="0" smtClean="0"/>
              <a:t> 있음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49F834-77FF-4CDB-B912-65417FECE852}" type="slidenum">
              <a:rPr lang="ko-KR" altLang="en-US" smtClean="0"/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031627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/>
              <a:t>- </a:t>
            </a:r>
            <a:r>
              <a:rPr lang="ko-KR" altLang="en-US" dirty="0" smtClean="0"/>
              <a:t>필터 </a:t>
            </a:r>
            <a:r>
              <a:rPr lang="ko-KR" altLang="en-US" dirty="0" err="1" smtClean="0"/>
              <a:t>추가시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addChoosableFileFilter</a:t>
            </a:r>
            <a:r>
              <a:rPr lang="en-US" altLang="ko-KR" dirty="0" smtClean="0"/>
              <a:t>() </a:t>
            </a:r>
            <a:r>
              <a:rPr lang="ko-KR" altLang="en-US" dirty="0" smtClean="0"/>
              <a:t>사용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49F834-77FF-4CDB-B912-65417FECE852}" type="slidenum">
              <a:rPr lang="ko-KR" altLang="en-US" smtClean="0"/>
              <a:t>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537278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/>
              <a:t>- </a:t>
            </a:r>
            <a:r>
              <a:rPr lang="ko-KR" altLang="en-US" dirty="0" smtClean="0"/>
              <a:t>파일 다이얼로그 창이 사려져도 </a:t>
            </a:r>
            <a:r>
              <a:rPr lang="en-US" altLang="ko-KR" dirty="0" err="1" smtClean="0"/>
              <a:t>JFileChooser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객체는 그대로 남아 있기 때문에 </a:t>
            </a:r>
            <a:r>
              <a:rPr lang="en-US" altLang="ko-KR" baseline="0" dirty="0" err="1" smtClean="0"/>
              <a:t>showOpenDialog</a:t>
            </a:r>
            <a:r>
              <a:rPr lang="en-US" altLang="ko-KR" baseline="0" dirty="0" smtClean="0"/>
              <a:t>()</a:t>
            </a:r>
            <a:r>
              <a:rPr lang="ko-KR" altLang="en-US" baseline="0" dirty="0" smtClean="0"/>
              <a:t>를 호출하면 파일 다이얼로그가 화면에 다시 나타나 재사용 가능함 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49F834-77FF-4CDB-B912-65417FECE852}" type="slidenum">
              <a:rPr lang="ko-KR" altLang="en-US" smtClean="0"/>
              <a:t>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246368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49F834-77FF-4CDB-B912-65417FECE852}" type="slidenum">
              <a:rPr lang="ko-KR" altLang="en-US" smtClean="0"/>
              <a:t>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102425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- File </a:t>
            </a:r>
            <a:r>
              <a:rPr lang="ko-KR" altLang="en-US" dirty="0" smtClean="0"/>
              <a:t>클래스는 </a:t>
            </a:r>
            <a:r>
              <a:rPr lang="en-US" altLang="ko-KR" dirty="0" smtClean="0"/>
              <a:t>8</a:t>
            </a:r>
            <a:r>
              <a:rPr lang="ko-KR" altLang="en-US" dirty="0" smtClean="0"/>
              <a:t>장에서 다룸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49F834-77FF-4CDB-B912-65417FECE852}" type="slidenum">
              <a:rPr lang="ko-KR" altLang="en-US" smtClean="0"/>
              <a:t>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087527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ko-KR" altLang="en-US" dirty="0" smtClean="0"/>
              <a:t>레이블에 이미지 출력</a:t>
            </a:r>
            <a:endParaRPr lang="en-US" altLang="ko-KR" dirty="0" smtClean="0"/>
          </a:p>
          <a:p>
            <a:pPr marL="171450" indent="-171450">
              <a:buFontTx/>
              <a:buChar char="-"/>
            </a:pPr>
            <a:r>
              <a:rPr lang="ko-KR" altLang="en-US" dirty="0" smtClean="0"/>
              <a:t>이미지를 선택하지 않고 닫으면 메시지 다이얼로그 팝업</a:t>
            </a:r>
            <a:endParaRPr lang="en-US" altLang="ko-KR" dirty="0" smtClean="0"/>
          </a:p>
          <a:p>
            <a:pPr marL="171450" indent="-171450">
              <a:buFontTx/>
              <a:buChar char="-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49F834-77FF-4CDB-B912-65417FECE852}" type="slidenum">
              <a:rPr lang="ko-KR" altLang="en-US" smtClean="0"/>
              <a:t>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830052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/>
              <a:t>- Window</a:t>
            </a:r>
            <a:r>
              <a:rPr lang="ko-KR" altLang="en-US" dirty="0" smtClean="0"/>
              <a:t>의 </a:t>
            </a:r>
            <a:r>
              <a:rPr lang="en-US" altLang="ko-KR" sz="1200" dirty="0" smtClean="0"/>
              <a:t>pack(); </a:t>
            </a:r>
            <a:r>
              <a:rPr lang="ko-KR" altLang="en-US" sz="1200" dirty="0" smtClean="0"/>
              <a:t>이걸 생략하면 이미지</a:t>
            </a:r>
            <a:r>
              <a:rPr lang="ko-KR" altLang="en-US" sz="1200" baseline="0" dirty="0" smtClean="0"/>
              <a:t> 크기보다 창의 크기가 작으면 잘리고</a:t>
            </a:r>
            <a:r>
              <a:rPr lang="en-US" altLang="ko-KR" sz="1200" baseline="0" dirty="0" smtClean="0"/>
              <a:t>, </a:t>
            </a:r>
            <a:r>
              <a:rPr lang="ko-KR" altLang="en-US" sz="1200" baseline="0" dirty="0" smtClean="0"/>
              <a:t>크면 여백으로 나타남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49F834-77FF-4CDB-B912-65417FECE852}" type="slidenum">
              <a:rPr lang="ko-KR" altLang="en-US" smtClean="0"/>
              <a:t>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383898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- </a:t>
            </a:r>
            <a:r>
              <a:rPr lang="ko-KR" altLang="en-US" dirty="0" smtClean="0"/>
              <a:t>열기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찾는 위치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49F834-77FF-4CDB-B912-65417FECE852}" type="slidenum">
              <a:rPr lang="ko-KR" altLang="en-US" smtClean="0"/>
              <a:t>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913599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altLang="ko-KR" dirty="0" err="1" smtClean="0"/>
              <a:t>showDialog</a:t>
            </a:r>
            <a:r>
              <a:rPr lang="en-US" altLang="ko-KR" dirty="0" smtClean="0"/>
              <a:t>()</a:t>
            </a:r>
            <a:r>
              <a:rPr lang="en-US" altLang="ko-KR" baseline="0" dirty="0" smtClean="0"/>
              <a:t> </a:t>
            </a:r>
            <a:r>
              <a:rPr lang="ko-KR" altLang="en-US" baseline="0" dirty="0" err="1" smtClean="0"/>
              <a:t>첫번째</a:t>
            </a:r>
            <a:r>
              <a:rPr lang="ko-KR" altLang="en-US" baseline="0" dirty="0" smtClean="0"/>
              <a:t> 인자는 부모 컴포넌트로 </a:t>
            </a:r>
            <a:r>
              <a:rPr lang="en-US" altLang="ko-KR" baseline="0" dirty="0" smtClean="0"/>
              <a:t>null </a:t>
            </a:r>
            <a:r>
              <a:rPr lang="ko-KR" altLang="en-US" baseline="0" dirty="0" smtClean="0"/>
              <a:t>가능</a:t>
            </a:r>
            <a:endParaRPr lang="en-US" altLang="ko-KR" baseline="0" dirty="0" smtClean="0"/>
          </a:p>
          <a:p>
            <a:pPr marL="171450" indent="-171450">
              <a:buFontTx/>
              <a:buChar char="-"/>
            </a:pPr>
            <a:r>
              <a:rPr lang="ko-KR" altLang="en-US" baseline="0" dirty="0" err="1" smtClean="0"/>
              <a:t>초기색이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null</a:t>
            </a:r>
            <a:r>
              <a:rPr lang="ko-KR" altLang="en-US" baseline="0" dirty="0" smtClean="0"/>
              <a:t>이면 디폴트로 하얀색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49F834-77FF-4CDB-B912-65417FECE852}" type="slidenum">
              <a:rPr lang="ko-KR" altLang="en-US" smtClean="0"/>
              <a:t>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27067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altLang="ko-KR" dirty="0" err="1" smtClean="0"/>
              <a:t>addSeperator</a:t>
            </a:r>
            <a:r>
              <a:rPr lang="en-US" altLang="ko-KR" dirty="0" smtClean="0"/>
              <a:t>(), </a:t>
            </a:r>
            <a:r>
              <a:rPr lang="en-US" altLang="ko-KR" dirty="0" err="1" smtClean="0"/>
              <a:t>setJMenuBar</a:t>
            </a:r>
            <a:r>
              <a:rPr lang="en-US" altLang="ko-KR" dirty="0" smtClean="0"/>
              <a:t>()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49F834-77FF-4CDB-B912-65417FECE852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94382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- Exit</a:t>
            </a:r>
            <a:r>
              <a:rPr lang="ko-KR" altLang="en-US" dirty="0" smtClean="0"/>
              <a:t>과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ReShow</a:t>
            </a:r>
            <a:r>
              <a:rPr lang="ko-KR" altLang="en-US" dirty="0" smtClean="0"/>
              <a:t>사이 </a:t>
            </a:r>
            <a:r>
              <a:rPr lang="en-US" altLang="ko-KR" dirty="0" err="1" smtClean="0"/>
              <a:t>Seperator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49F834-77FF-4CDB-B912-65417FECE852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39287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dirty="0" smtClean="0"/>
              <a:t>- </a:t>
            </a:r>
            <a:r>
              <a:rPr lang="en-US" altLang="ko-KR" sz="1200" dirty="0" err="1" smtClean="0"/>
              <a:t>this.setJMenuBar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mb</a:t>
            </a:r>
            <a:r>
              <a:rPr lang="en-US" altLang="ko-KR" sz="1200" dirty="0" smtClean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49F834-77FF-4CDB-B912-65417FECE852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35473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49F834-77FF-4CDB-B912-65417FECE852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80162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49F834-77FF-4CDB-B912-65417FECE852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40653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- Container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add(Component,</a:t>
            </a:r>
            <a:r>
              <a:rPr lang="en-US" altLang="ko-KR" baseline="0" dirty="0" smtClean="0"/>
              <a:t> </a:t>
            </a:r>
            <a:r>
              <a:rPr lang="en-US" altLang="ko-KR" baseline="0" dirty="0" err="1" smtClean="0"/>
              <a:t>int</a:t>
            </a:r>
            <a:r>
              <a:rPr lang="en-US" altLang="ko-KR" baseline="0" dirty="0" smtClean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49F834-77FF-4CDB-B912-65417FECE852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10562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96C73D9-3B9D-411F-AD27-2D8FE2A1F83B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7212426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E2179F8-01CB-43BC-BF05-8870AFF211C3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5375429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686800" y="304800"/>
            <a:ext cx="2590800" cy="5791200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914400" y="304800"/>
            <a:ext cx="7569200" cy="5791200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CFEFD49-58F1-46B1-AD2D-6145A7C57D8D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0110072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E07E354-D329-4177-B46A-64865055331E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9255023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3293B94-C4E5-49D1-9A0F-CFA545A13F76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6720112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914400" y="1371600"/>
            <a:ext cx="50800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371600"/>
            <a:ext cx="50800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6C2DB4A-83B2-49CE-AF2B-5DF89B85D225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3237519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3266E36-9C16-4560-9B82-24C02FD31390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94393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C241845-7ABD-4F60-84D6-68D399AC38AE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146678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03C6053-859D-4384-A761-5B7BD69E141B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1310547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15192ED-FE55-4773-82E3-4AA6C644AFB9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2678256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96390DE-ACAD-43B9-92AA-C49FB9669810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3407019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304800"/>
            <a:ext cx="103632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 smtClean="0"/>
              <a:t>마스터 제목 유형을 편집하려면 누르십시오</a:t>
            </a:r>
            <a:r>
              <a:rPr lang="en-US" altLang="ko-KR" dirty="0" smtClean="0"/>
              <a:t>.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1371600"/>
            <a:ext cx="10363200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 smtClean="0"/>
              <a:t>마스터 문자열 유형을 편집하려면 누르십시오</a:t>
            </a:r>
            <a:r>
              <a:rPr lang="en-US" altLang="ko-KR" dirty="0" smtClean="0"/>
              <a:t>.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err="1" smtClean="0"/>
              <a:t>세째</a:t>
            </a:r>
            <a:r>
              <a:rPr lang="ko-KR" altLang="en-US" dirty="0" smtClean="0"/>
              <a:t> 수준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14400" y="6248400"/>
            <a:ext cx="2540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8400"/>
            <a:ext cx="3860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8400"/>
            <a:ext cx="2540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>
              <a:defRPr/>
            </a:pPr>
            <a:fld id="{AE72C5D9-199B-4766-8F04-DF3815C3F790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1031" name="Line 7"/>
          <p:cNvSpPr>
            <a:spLocks noChangeShapeType="1"/>
          </p:cNvSpPr>
          <p:nvPr/>
        </p:nvSpPr>
        <p:spPr bwMode="auto">
          <a:xfrm>
            <a:off x="1016000" y="1143000"/>
            <a:ext cx="10363200" cy="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 sz="3200"/>
          </a:p>
        </p:txBody>
      </p:sp>
      <p:sp>
        <p:nvSpPr>
          <p:cNvPr id="1032" name="Text Box 8"/>
          <p:cNvSpPr txBox="1">
            <a:spLocks noChangeArrowheads="1"/>
          </p:cNvSpPr>
          <p:nvPr/>
        </p:nvSpPr>
        <p:spPr bwMode="auto">
          <a:xfrm>
            <a:off x="1816934" y="6324601"/>
            <a:ext cx="8494633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200" dirty="0" smtClean="0">
                <a:ea typeface="돋움" pitchFamily="50" charset="-127"/>
              </a:rPr>
              <a:t>고급 스윙 컴포넌트 </a:t>
            </a:r>
            <a:r>
              <a:rPr lang="en-US" altLang="ko-KR" sz="1200" dirty="0" smtClean="0">
                <a:ea typeface="돋움" pitchFamily="50" charset="-127"/>
              </a:rPr>
              <a:t>	</a:t>
            </a:r>
            <a:r>
              <a:rPr lang="ko-KR" altLang="en-US" sz="1200" dirty="0">
                <a:ea typeface="돋움" pitchFamily="50" charset="-127"/>
              </a:rPr>
              <a:t>		</a:t>
            </a:r>
            <a:r>
              <a:rPr lang="ko-KR" altLang="en-US" sz="1200" dirty="0" smtClean="0">
                <a:ea typeface="돋움" pitchFamily="50" charset="-127"/>
              </a:rPr>
              <a:t>자바 프로그래밍 </a:t>
            </a:r>
            <a:r>
              <a:rPr lang="en-US" altLang="ko-KR" sz="1200" dirty="0" smtClean="0">
                <a:ea typeface="돋움" pitchFamily="50" charset="-127"/>
              </a:rPr>
              <a:t>II	</a:t>
            </a:r>
            <a:r>
              <a:rPr lang="ko-KR" altLang="en-US" sz="1200" dirty="0">
                <a:ea typeface="돋움" pitchFamily="50" charset="-127"/>
              </a:rPr>
              <a:t>	          	        </a:t>
            </a:r>
            <a:r>
              <a:rPr lang="en-US" altLang="ko-KR" sz="1200" dirty="0">
                <a:ea typeface="돋움" pitchFamily="50" charset="-127"/>
              </a:rPr>
              <a:t>Slide </a:t>
            </a:r>
            <a:fld id="{FB647891-792B-4E52-9CDA-4E630CC63BB2}" type="slidenum">
              <a:rPr lang="en-US" altLang="ko-KR" sz="1200" smtClean="0">
                <a:ea typeface="돋움" pitchFamily="50" charset="-127"/>
              </a:rPr>
              <a:pPr algn="ctr">
                <a:defRPr/>
              </a:pPr>
              <a:t>‹#›</a:t>
            </a:fld>
            <a:r>
              <a:rPr lang="en-US" altLang="ko-KR" sz="1200" dirty="0" smtClean="0">
                <a:ea typeface="돋움" pitchFamily="50" charset="-127"/>
              </a:rPr>
              <a:t>	</a:t>
            </a:r>
            <a:endParaRPr lang="en-US" altLang="ko-KR" sz="1200" dirty="0">
              <a:ea typeface="돋움" pitchFamily="50" charset="-127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Times New Roman" pitchFamily="18" charset="0"/>
          <a:ea typeface="굴림" pitchFamily="50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Times New Roman" pitchFamily="18" charset="0"/>
          <a:ea typeface="굴림" pitchFamily="50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Times New Roman" pitchFamily="18" charset="0"/>
          <a:ea typeface="굴림" pitchFamily="50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Times New Roman" pitchFamily="18" charset="0"/>
          <a:ea typeface="굴림" pitchFamily="50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Times New Roman" pitchFamily="18" charset="0"/>
          <a:ea typeface="굴림" pitchFamily="50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Times New Roman" pitchFamily="18" charset="0"/>
          <a:ea typeface="굴림" pitchFamily="50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Times New Roman" pitchFamily="18" charset="0"/>
          <a:ea typeface="굴림" pitchFamily="50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Times New Roman" pitchFamily="18" charset="0"/>
          <a:ea typeface="굴림" pitchFamily="50" charset="-127"/>
        </a:defRPr>
      </a:lvl9pPr>
    </p:titleStyle>
    <p:bodyStyle>
      <a:lvl1pPr marL="342900" indent="-342900" algn="l" rtl="0" eaLnBrk="0" fontAlgn="base" latinLnBrk="1" hangingPunct="0">
        <a:spcBef>
          <a:spcPts val="3000"/>
        </a:spcBef>
        <a:spcAft>
          <a:spcPct val="0"/>
        </a:spcAft>
        <a:buFont typeface="Wingdings" pitchFamily="2" charset="2"/>
        <a:buChar char="u"/>
        <a:defRPr kumimoji="1"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ts val="1000"/>
        </a:spcBef>
        <a:spcAft>
          <a:spcPct val="0"/>
        </a:spcAft>
        <a:buFont typeface="Wingdings" pitchFamily="2" charset="2"/>
        <a:buChar char="§"/>
        <a:defRPr kumimoji="1" sz="20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latinLnBrk="1" hangingPunct="0">
        <a:spcBef>
          <a:spcPts val="500"/>
        </a:spcBef>
        <a:spcAft>
          <a:spcPct val="0"/>
        </a:spcAft>
        <a:buFont typeface="Wingdings" pitchFamily="2" charset="2"/>
        <a:buChar char="Ø"/>
        <a:defRPr kumimoji="1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0.jpeg"/><Relationship Id="rId4" Type="http://schemas.openxmlformats.org/officeDocument/2006/relationships/image" Target="../media/image29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5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1.pn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dirty="0" smtClean="0"/>
              <a:t>강의 </a:t>
            </a:r>
            <a:r>
              <a:rPr lang="ko-KR" altLang="en-US" dirty="0" smtClean="0"/>
              <a:t>내용 </a:t>
            </a:r>
            <a:r>
              <a:rPr lang="en-US" altLang="ko-KR" dirty="0" smtClean="0">
                <a:solidFill>
                  <a:srgbClr val="FF0000"/>
                </a:solidFill>
              </a:rPr>
              <a:t>#82</a:t>
            </a:r>
            <a:r>
              <a:rPr lang="ko-KR" altLang="en-US" dirty="0" smtClean="0">
                <a:solidFill>
                  <a:srgbClr val="FF0000"/>
                </a:solidFill>
              </a:rPr>
              <a:t>부터</a:t>
            </a:r>
            <a:endParaRPr lang="ko-KR" altLang="en-US" dirty="0" smtClean="0">
              <a:solidFill>
                <a:srgbClr val="FF0000"/>
              </a:solidFill>
            </a:endParaRP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ts val="2200"/>
              </a:spcBef>
            </a:pPr>
            <a:r>
              <a:rPr lang="ko-KR" altLang="en-US" dirty="0" smtClean="0"/>
              <a:t>메뉴 만들기</a:t>
            </a:r>
            <a:endParaRPr lang="en-US" altLang="ko-KR" dirty="0" smtClean="0"/>
          </a:p>
          <a:p>
            <a:pPr>
              <a:spcBef>
                <a:spcPts val="2200"/>
              </a:spcBef>
            </a:pPr>
            <a:r>
              <a:rPr lang="ko-KR" altLang="en-US" dirty="0" err="1" smtClean="0"/>
              <a:t>툴바</a:t>
            </a:r>
            <a:endParaRPr lang="en-US" altLang="ko-KR" dirty="0" smtClean="0"/>
          </a:p>
          <a:p>
            <a:pPr>
              <a:spcBef>
                <a:spcPts val="2200"/>
              </a:spcBef>
            </a:pPr>
            <a:r>
              <a:rPr lang="ko-KR" altLang="en-US" dirty="0" err="1" smtClean="0"/>
              <a:t>툴팁</a:t>
            </a:r>
            <a:endParaRPr lang="en-US" altLang="ko-KR" dirty="0" smtClean="0"/>
          </a:p>
          <a:p>
            <a:pPr>
              <a:spcBef>
                <a:spcPts val="2200"/>
              </a:spcBef>
            </a:pPr>
            <a:r>
              <a:rPr lang="ko-KR" altLang="en-US" dirty="0" smtClean="0"/>
              <a:t>다이얼로그 만들기</a:t>
            </a:r>
            <a:endParaRPr lang="en-US" altLang="ko-KR" dirty="0" smtClean="0"/>
          </a:p>
          <a:p>
            <a:pPr>
              <a:spcBef>
                <a:spcPts val="2200"/>
              </a:spcBef>
            </a:pPr>
            <a:r>
              <a:rPr lang="ko-KR" altLang="en-US" dirty="0" smtClean="0"/>
              <a:t>팝업 다이얼로그</a:t>
            </a:r>
            <a:endParaRPr lang="en-US" altLang="ko-KR" dirty="0" smtClean="0"/>
          </a:p>
          <a:p>
            <a:pPr>
              <a:spcBef>
                <a:spcPts val="2200"/>
              </a:spcBef>
            </a:pPr>
            <a:r>
              <a:rPr lang="ko-KR" altLang="en-US" dirty="0" smtClean="0"/>
              <a:t>파일 다이얼로그</a:t>
            </a:r>
            <a:endParaRPr lang="en-US" altLang="ko-KR" dirty="0" smtClean="0"/>
          </a:p>
          <a:p>
            <a:pPr>
              <a:spcBef>
                <a:spcPts val="2200"/>
              </a:spcBef>
            </a:pPr>
            <a:r>
              <a:rPr lang="ko-KR" altLang="en-US" dirty="0" smtClean="0"/>
              <a:t>컬러 다이얼로그</a:t>
            </a:r>
            <a:endParaRPr lang="en-US" altLang="ko-KR" dirty="0" smtClean="0"/>
          </a:p>
          <a:p>
            <a:pPr>
              <a:spcBef>
                <a:spcPts val="2200"/>
              </a:spcBef>
            </a:pPr>
            <a:r>
              <a:rPr lang="ko-KR" altLang="en-US" dirty="0" err="1" smtClean="0"/>
              <a:t>탭팬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987363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0000"/>
                </a:solidFill>
              </a:rPr>
              <a:t>예제 </a:t>
            </a:r>
            <a:r>
              <a:rPr lang="en-US" altLang="ko-KR" dirty="0">
                <a:solidFill>
                  <a:srgbClr val="000000"/>
                </a:solidFill>
              </a:rPr>
              <a:t>14-1 : </a:t>
            </a:r>
            <a:r>
              <a:rPr lang="ko-KR" altLang="en-US" dirty="0">
                <a:solidFill>
                  <a:srgbClr val="000000"/>
                </a:solidFill>
              </a:rPr>
              <a:t>메뉴 만들기</a:t>
            </a:r>
            <a:r>
              <a:rPr lang="en-US" altLang="ko-KR" sz="2400" dirty="0">
                <a:solidFill>
                  <a:srgbClr val="000000"/>
                </a:solidFill>
              </a:rPr>
              <a:t>(3/3)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2209800" y="1628801"/>
            <a:ext cx="6264126" cy="36933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800" dirty="0"/>
              <a:t>		</a:t>
            </a:r>
            <a:r>
              <a:rPr lang="en-US" altLang="ko-KR" sz="1800" b="1" dirty="0" err="1"/>
              <a:t>mb.add</a:t>
            </a:r>
            <a:r>
              <a:rPr lang="en-US" altLang="ko-KR" sz="1800" b="1" dirty="0"/>
              <a:t>(</a:t>
            </a:r>
            <a:r>
              <a:rPr lang="en-US" altLang="ko-KR" sz="1800" b="1" dirty="0" err="1"/>
              <a:t>screenMenu</a:t>
            </a:r>
            <a:r>
              <a:rPr lang="en-US" altLang="ko-KR" sz="1800" b="1" dirty="0"/>
              <a:t>);</a:t>
            </a:r>
            <a:endParaRPr lang="ko-KR" altLang="en-US" sz="1800" b="1" dirty="0"/>
          </a:p>
          <a:p>
            <a:pPr defTabSz="180000"/>
            <a:r>
              <a:rPr lang="en-US" altLang="ko-KR" sz="1800" dirty="0"/>
              <a:t>		</a:t>
            </a:r>
            <a:r>
              <a:rPr lang="en-US" altLang="ko-KR" sz="1800" dirty="0" err="1"/>
              <a:t>mb.add</a:t>
            </a:r>
            <a:r>
              <a:rPr lang="en-US" altLang="ko-KR" sz="1800" dirty="0"/>
              <a:t>(new </a:t>
            </a:r>
            <a:r>
              <a:rPr lang="en-US" altLang="ko-KR" sz="1800" dirty="0" err="1"/>
              <a:t>JMenu</a:t>
            </a:r>
            <a:r>
              <a:rPr lang="en-US" altLang="ko-KR" sz="1800" dirty="0"/>
              <a:t>("Edit")); </a:t>
            </a:r>
            <a:endParaRPr lang="ko-KR" altLang="en-US" sz="1800" dirty="0"/>
          </a:p>
          <a:p>
            <a:pPr defTabSz="180000"/>
            <a:r>
              <a:rPr lang="en-US" altLang="ko-KR" sz="1800" dirty="0"/>
              <a:t>		</a:t>
            </a:r>
            <a:r>
              <a:rPr lang="en-US" altLang="ko-KR" sz="1800" dirty="0" err="1"/>
              <a:t>mb.add</a:t>
            </a:r>
            <a:r>
              <a:rPr lang="en-US" altLang="ko-KR" sz="1800" dirty="0"/>
              <a:t>(new </a:t>
            </a:r>
            <a:r>
              <a:rPr lang="en-US" altLang="ko-KR" sz="1800" dirty="0" err="1"/>
              <a:t>JMenu</a:t>
            </a:r>
            <a:r>
              <a:rPr lang="en-US" altLang="ko-KR" sz="1800" dirty="0"/>
              <a:t>("Source"));</a:t>
            </a:r>
            <a:endParaRPr lang="ko-KR" altLang="en-US" sz="1800" dirty="0"/>
          </a:p>
          <a:p>
            <a:pPr defTabSz="180000"/>
            <a:r>
              <a:rPr lang="en-US" altLang="ko-KR" sz="1800" dirty="0"/>
              <a:t>		</a:t>
            </a:r>
            <a:r>
              <a:rPr lang="en-US" altLang="ko-KR" sz="1800" dirty="0" err="1"/>
              <a:t>mb.add</a:t>
            </a:r>
            <a:r>
              <a:rPr lang="en-US" altLang="ko-KR" sz="1800" dirty="0"/>
              <a:t>(new </a:t>
            </a:r>
            <a:r>
              <a:rPr lang="en-US" altLang="ko-KR" sz="1800" dirty="0" err="1"/>
              <a:t>JMenu</a:t>
            </a:r>
            <a:r>
              <a:rPr lang="en-US" altLang="ko-KR" sz="1800" dirty="0"/>
              <a:t>("Project"));</a:t>
            </a:r>
            <a:endParaRPr lang="ko-KR" altLang="en-US" sz="1800" dirty="0"/>
          </a:p>
          <a:p>
            <a:pPr defTabSz="180000"/>
            <a:r>
              <a:rPr lang="en-US" altLang="ko-KR" sz="1800" dirty="0"/>
              <a:t>		</a:t>
            </a:r>
            <a:r>
              <a:rPr lang="en-US" altLang="ko-KR" sz="1800" dirty="0" err="1"/>
              <a:t>mb.add</a:t>
            </a:r>
            <a:r>
              <a:rPr lang="en-US" altLang="ko-KR" sz="1800" dirty="0"/>
              <a:t>(new </a:t>
            </a:r>
            <a:r>
              <a:rPr lang="en-US" altLang="ko-KR" sz="1800" dirty="0" err="1"/>
              <a:t>JMenu</a:t>
            </a:r>
            <a:r>
              <a:rPr lang="en-US" altLang="ko-KR" sz="1800" dirty="0"/>
              <a:t>("Run"));</a:t>
            </a:r>
            <a:endParaRPr lang="ko-KR" altLang="en-US" sz="1800" dirty="0"/>
          </a:p>
          <a:p>
            <a:pPr defTabSz="180000"/>
            <a:r>
              <a:rPr lang="en-US" altLang="ko-KR" sz="1800" dirty="0"/>
              <a:t>	</a:t>
            </a:r>
          </a:p>
          <a:p>
            <a:pPr defTabSz="180000"/>
            <a:r>
              <a:rPr lang="en-US" altLang="ko-KR" sz="1800" dirty="0"/>
              <a:t>		</a:t>
            </a:r>
            <a:r>
              <a:rPr lang="en-US" altLang="ko-KR" sz="1800" b="1" dirty="0" err="1"/>
              <a:t>setJMenuBar</a:t>
            </a:r>
            <a:r>
              <a:rPr lang="en-US" altLang="ko-KR" sz="1800" b="1" dirty="0"/>
              <a:t>(</a:t>
            </a:r>
            <a:r>
              <a:rPr lang="en-US" altLang="ko-KR" sz="1800" b="1" dirty="0" err="1"/>
              <a:t>mb</a:t>
            </a:r>
            <a:r>
              <a:rPr lang="en-US" altLang="ko-KR" sz="1800" b="1" dirty="0"/>
              <a:t>); </a:t>
            </a:r>
          </a:p>
          <a:p>
            <a:pPr defTabSz="180000"/>
            <a:r>
              <a:rPr lang="en-US" altLang="ko-KR" sz="1800" dirty="0"/>
              <a:t>	}</a:t>
            </a:r>
          </a:p>
          <a:p>
            <a:pPr defTabSz="180000"/>
            <a:endParaRPr lang="en-US" altLang="ko-KR" sz="1800" dirty="0"/>
          </a:p>
          <a:p>
            <a:pPr defTabSz="180000"/>
            <a:r>
              <a:rPr lang="en-US" altLang="ko-KR" sz="1800" dirty="0"/>
              <a:t>	public static void main(String [] </a:t>
            </a:r>
            <a:r>
              <a:rPr lang="en-US" altLang="ko-KR" sz="1800" dirty="0" err="1"/>
              <a:t>args</a:t>
            </a:r>
            <a:r>
              <a:rPr lang="en-US" altLang="ko-KR" sz="1800" dirty="0"/>
              <a:t>) {</a:t>
            </a:r>
          </a:p>
          <a:p>
            <a:pPr defTabSz="180000"/>
            <a:r>
              <a:rPr lang="en-US" altLang="ko-KR" sz="1800" dirty="0"/>
              <a:t>		new </a:t>
            </a:r>
            <a:r>
              <a:rPr lang="en-US" altLang="ko-KR" sz="1800" dirty="0" err="1"/>
              <a:t>MenuEx</a:t>
            </a:r>
            <a:r>
              <a:rPr lang="en-US" altLang="ko-KR" sz="1800" dirty="0"/>
              <a:t>();</a:t>
            </a:r>
          </a:p>
          <a:p>
            <a:pPr defTabSz="180000"/>
            <a:r>
              <a:rPr lang="en-US" altLang="ko-KR" sz="1800" dirty="0"/>
              <a:t>	}</a:t>
            </a:r>
          </a:p>
          <a:p>
            <a:pPr defTabSz="180000"/>
            <a:r>
              <a:rPr lang="en-US" altLang="ko-KR" sz="1800" dirty="0"/>
              <a:t>}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1260361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200" dirty="0"/>
              <a:t>메뉴 아이템의 </a:t>
            </a:r>
            <a:r>
              <a:rPr lang="en-US" altLang="ko-KR" sz="3200" dirty="0"/>
              <a:t>Action </a:t>
            </a:r>
            <a:r>
              <a:rPr lang="ko-KR" altLang="en-US" sz="3200" dirty="0"/>
              <a:t>이벤트 처리</a:t>
            </a:r>
            <a:r>
              <a:rPr lang="en-US" altLang="ko-KR" sz="2000" dirty="0"/>
              <a:t>(1/2)</a:t>
            </a:r>
            <a:endParaRPr lang="ko-KR" altLang="en-US" sz="2000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사용자가 메뉴 아이템을 선택하면 </a:t>
            </a:r>
            <a:r>
              <a:rPr lang="en-US" altLang="ko-KR" dirty="0" smtClean="0"/>
              <a:t>Action </a:t>
            </a:r>
            <a:r>
              <a:rPr lang="ko-KR" altLang="en-US" dirty="0" smtClean="0"/>
              <a:t>이벤트가 발생함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Cf</a:t>
            </a:r>
            <a:r>
              <a:rPr lang="en-US" altLang="ko-KR" dirty="0"/>
              <a:t>) </a:t>
            </a:r>
            <a:r>
              <a:rPr lang="en-US" altLang="ko-KR" dirty="0" smtClean="0"/>
              <a:t>Action </a:t>
            </a:r>
            <a:r>
              <a:rPr lang="ko-KR" altLang="en-US" dirty="0" smtClean="0"/>
              <a:t>이벤트의 발생</a:t>
            </a:r>
            <a:r>
              <a:rPr lang="en-US" altLang="ko-KR" dirty="0" smtClean="0"/>
              <a:t>: </a:t>
            </a:r>
            <a:r>
              <a:rPr lang="ko-KR" altLang="en-US" dirty="0"/>
              <a:t>버튼 </a:t>
            </a:r>
            <a:r>
              <a:rPr lang="ko-KR" altLang="en-US" dirty="0" smtClean="0"/>
              <a:t>클릭 시</a:t>
            </a:r>
            <a:r>
              <a:rPr lang="en-US" altLang="ko-KR" dirty="0"/>
              <a:t>, </a:t>
            </a:r>
            <a:r>
              <a:rPr lang="ko-KR" altLang="en-US" dirty="0" err="1" smtClean="0"/>
              <a:t>택스트</a:t>
            </a:r>
            <a:r>
              <a:rPr lang="ko-KR" altLang="en-US" dirty="0" smtClean="0"/>
              <a:t> </a:t>
            </a:r>
            <a:r>
              <a:rPr lang="ko-KR" altLang="en-US" dirty="0"/>
              <a:t>필드에서 </a:t>
            </a:r>
            <a:r>
              <a:rPr lang="en-US" altLang="ko-KR" dirty="0"/>
              <a:t>&lt;Enter&gt; </a:t>
            </a:r>
            <a:r>
              <a:rPr lang="ko-KR" altLang="en-US" dirty="0"/>
              <a:t>키 </a:t>
            </a:r>
            <a:r>
              <a:rPr lang="ko-KR" altLang="en-US" dirty="0" smtClean="0"/>
              <a:t>입력 시</a:t>
            </a:r>
            <a:r>
              <a:rPr lang="en-US" altLang="ko-KR" dirty="0"/>
              <a:t>, </a:t>
            </a:r>
            <a:r>
              <a:rPr lang="ko-KR" altLang="en-US" dirty="0" err="1"/>
              <a:t>콤보박스의</a:t>
            </a:r>
            <a:r>
              <a:rPr lang="ko-KR" altLang="en-US" dirty="0"/>
              <a:t> 아이템 </a:t>
            </a:r>
            <a:r>
              <a:rPr lang="ko-KR" altLang="en-US" dirty="0" smtClean="0"/>
              <a:t>선택 시 등</a:t>
            </a:r>
            <a:endParaRPr lang="en-US" altLang="ko-KR" dirty="0" smtClean="0"/>
          </a:p>
          <a:p>
            <a:r>
              <a:rPr lang="en-US" altLang="ko-KR" dirty="0"/>
              <a:t>Action </a:t>
            </a:r>
            <a:r>
              <a:rPr lang="ko-KR" altLang="en-US" dirty="0" smtClean="0"/>
              <a:t>이벤트와 연관된 인터페이스는 </a:t>
            </a:r>
            <a:r>
              <a:rPr lang="en-US" altLang="ko-KR" dirty="0" err="1" smtClean="0"/>
              <a:t>ActionListener</a:t>
            </a:r>
            <a:r>
              <a:rPr lang="ko-KR" altLang="en-US" dirty="0" smtClean="0"/>
              <a:t>임을 상기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즉 메뉴 </a:t>
            </a:r>
            <a:r>
              <a:rPr lang="ko-KR" altLang="en-US" dirty="0"/>
              <a:t>아이템이 선택될 때 </a:t>
            </a:r>
            <a:r>
              <a:rPr lang="ko-KR" altLang="en-US" dirty="0" smtClean="0"/>
              <a:t>발생하는 </a:t>
            </a:r>
            <a:r>
              <a:rPr lang="en-US" altLang="ko-KR" dirty="0" smtClean="0"/>
              <a:t>Action </a:t>
            </a:r>
            <a:r>
              <a:rPr lang="ko-KR" altLang="en-US" dirty="0" smtClean="0"/>
              <a:t>이벤트를 처리하려면 </a:t>
            </a:r>
            <a:r>
              <a:rPr lang="en-US" altLang="ko-KR" dirty="0" smtClean="0"/>
              <a:t>Action </a:t>
            </a:r>
            <a:r>
              <a:rPr lang="ko-KR" altLang="en-US" dirty="0" smtClean="0"/>
              <a:t>이벤트 </a:t>
            </a:r>
            <a:r>
              <a:rPr lang="ko-KR" altLang="en-US" dirty="0" err="1" smtClean="0"/>
              <a:t>리스너를</a:t>
            </a:r>
            <a:r>
              <a:rPr lang="ko-KR" altLang="en-US" dirty="0" smtClean="0"/>
              <a:t> 설정해야 함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9611910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200" dirty="0">
                <a:solidFill>
                  <a:srgbClr val="000000"/>
                </a:solidFill>
              </a:rPr>
              <a:t>메뉴 아이템의 </a:t>
            </a:r>
            <a:r>
              <a:rPr lang="en-US" altLang="ko-KR" sz="3200" dirty="0">
                <a:solidFill>
                  <a:srgbClr val="000000"/>
                </a:solidFill>
              </a:rPr>
              <a:t>Action </a:t>
            </a:r>
            <a:r>
              <a:rPr lang="ko-KR" altLang="en-US" sz="3200" dirty="0">
                <a:solidFill>
                  <a:srgbClr val="000000"/>
                </a:solidFill>
              </a:rPr>
              <a:t>이벤트 처리</a:t>
            </a:r>
            <a:r>
              <a:rPr lang="en-US" altLang="ko-KR" sz="2000" dirty="0">
                <a:solidFill>
                  <a:srgbClr val="000000"/>
                </a:solidFill>
              </a:rPr>
              <a:t>(2/2)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샘플 </a:t>
            </a:r>
            <a:r>
              <a:rPr lang="ko-KR" altLang="en-US" dirty="0" smtClean="0"/>
              <a:t>코드</a:t>
            </a:r>
            <a:r>
              <a:rPr lang="en-US" altLang="ko-KR" dirty="0" smtClean="0"/>
              <a:t>: </a:t>
            </a:r>
            <a:r>
              <a:rPr lang="ko-KR" altLang="en-US" dirty="0" smtClean="0"/>
              <a:t>메뉴 아이템에 </a:t>
            </a:r>
            <a:r>
              <a:rPr lang="en-US" altLang="ko-KR" dirty="0" err="1" smtClean="0"/>
              <a:t>ActionListener</a:t>
            </a:r>
            <a:r>
              <a:rPr lang="ko-KR" altLang="en-US" dirty="0" smtClean="0"/>
              <a:t> 설정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1739516" y="2060848"/>
            <a:ext cx="9037004" cy="120032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800" dirty="0" err="1"/>
              <a:t>JMenuItem</a:t>
            </a:r>
            <a:r>
              <a:rPr lang="en-US" altLang="ko-KR" sz="1800" dirty="0"/>
              <a:t> item = new </a:t>
            </a:r>
            <a:r>
              <a:rPr lang="en-US" altLang="ko-KR" sz="1800" dirty="0" err="1"/>
              <a:t>JMenuItem</a:t>
            </a:r>
            <a:r>
              <a:rPr lang="en-US" altLang="ko-KR" sz="1800" dirty="0"/>
              <a:t>("Load");</a:t>
            </a:r>
          </a:p>
          <a:p>
            <a:pPr defTabSz="180000"/>
            <a:r>
              <a:rPr lang="en-US" altLang="ko-KR" sz="1800" b="1" dirty="0" err="1"/>
              <a:t>item.addActionListener</a:t>
            </a:r>
            <a:r>
              <a:rPr lang="en-US" altLang="ko-KR" sz="1800" b="1" dirty="0"/>
              <a:t>(new </a:t>
            </a:r>
            <a:r>
              <a:rPr lang="en-US" altLang="ko-KR" sz="1800" b="1" dirty="0" err="1"/>
              <a:t>MenuActionListener</a:t>
            </a:r>
            <a:r>
              <a:rPr lang="en-US" altLang="ko-KR" sz="1800" b="1" dirty="0"/>
              <a:t>()); </a:t>
            </a:r>
            <a:r>
              <a:rPr lang="en-US" altLang="ko-KR" sz="1800" dirty="0"/>
              <a:t>// </a:t>
            </a:r>
            <a:r>
              <a:rPr lang="ko-KR" altLang="en-US" sz="1800" dirty="0"/>
              <a:t>메뉴아이템에 </a:t>
            </a:r>
            <a:r>
              <a:rPr lang="en-US" altLang="ko-KR" sz="1800" dirty="0"/>
              <a:t>Action </a:t>
            </a:r>
            <a:r>
              <a:rPr lang="ko-KR" altLang="en-US" sz="1800" dirty="0" err="1"/>
              <a:t>리스너</a:t>
            </a:r>
            <a:r>
              <a:rPr lang="ko-KR" altLang="en-US" sz="1800" dirty="0"/>
              <a:t> 등록</a:t>
            </a:r>
          </a:p>
          <a:p>
            <a:pPr defTabSz="180000"/>
            <a:r>
              <a:rPr lang="en-US" altLang="ko-KR" sz="1800" dirty="0" err="1"/>
              <a:t>screenMenu.add</a:t>
            </a:r>
            <a:r>
              <a:rPr lang="en-US" altLang="ko-KR" sz="1800" dirty="0"/>
              <a:t>(item);</a:t>
            </a:r>
          </a:p>
          <a:p>
            <a:pPr defTabSz="180000"/>
            <a:r>
              <a:rPr lang="en-US" altLang="ko-KR" sz="1800" dirty="0" smtClean="0"/>
              <a:t>...</a:t>
            </a:r>
            <a:endParaRPr lang="en-US" altLang="ko-KR" sz="1800" dirty="0"/>
          </a:p>
        </p:txBody>
      </p:sp>
      <p:sp>
        <p:nvSpPr>
          <p:cNvPr id="5" name="직사각형 4"/>
          <p:cNvSpPr/>
          <p:nvPr/>
        </p:nvSpPr>
        <p:spPr>
          <a:xfrm>
            <a:off x="1739516" y="3284984"/>
            <a:ext cx="9037004" cy="147732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800" b="1" dirty="0" smtClean="0"/>
              <a:t>class </a:t>
            </a:r>
            <a:r>
              <a:rPr lang="en-US" altLang="ko-KR" sz="1800" b="1" dirty="0" err="1"/>
              <a:t>MenuActionListener</a:t>
            </a:r>
            <a:r>
              <a:rPr lang="en-US" altLang="ko-KR" sz="1800" b="1" dirty="0"/>
              <a:t> implements </a:t>
            </a:r>
            <a:r>
              <a:rPr lang="en-US" altLang="ko-KR" sz="1800" b="1" dirty="0" err="1"/>
              <a:t>ActionListener</a:t>
            </a:r>
            <a:r>
              <a:rPr lang="en-US" altLang="ko-KR" sz="1800" b="1" dirty="0"/>
              <a:t> </a:t>
            </a:r>
            <a:r>
              <a:rPr lang="en-US" altLang="ko-KR" sz="1800" dirty="0"/>
              <a:t>{</a:t>
            </a:r>
          </a:p>
          <a:p>
            <a:pPr defTabSz="180000"/>
            <a:r>
              <a:rPr lang="en-US" altLang="ko-KR" sz="1800" dirty="0"/>
              <a:t>	public void </a:t>
            </a:r>
            <a:r>
              <a:rPr lang="en-US" altLang="ko-KR" sz="1800" dirty="0" err="1"/>
              <a:t>actionPerformed</a:t>
            </a:r>
            <a:r>
              <a:rPr lang="en-US" altLang="ko-KR" sz="1800" dirty="0"/>
              <a:t>(</a:t>
            </a:r>
            <a:r>
              <a:rPr lang="en-US" altLang="ko-KR" sz="1800" dirty="0" err="1"/>
              <a:t>ActionEvent</a:t>
            </a:r>
            <a:r>
              <a:rPr lang="en-US" altLang="ko-KR" sz="1800" dirty="0"/>
              <a:t> e) {</a:t>
            </a:r>
          </a:p>
          <a:p>
            <a:pPr defTabSz="180000"/>
            <a:r>
              <a:rPr lang="en-US" altLang="ko-KR" sz="1800" dirty="0"/>
              <a:t>		// </a:t>
            </a:r>
            <a:r>
              <a:rPr lang="ko-KR" altLang="en-US" sz="1800" dirty="0"/>
              <a:t>사용자가 </a:t>
            </a:r>
            <a:r>
              <a:rPr lang="en-US" altLang="ko-KR" sz="1800" dirty="0"/>
              <a:t>Load </a:t>
            </a:r>
            <a:r>
              <a:rPr lang="ko-KR" altLang="en-US" sz="1800" dirty="0"/>
              <a:t>메뉴아이템을 선택하는 경우 처리할 작업 구현</a:t>
            </a:r>
          </a:p>
          <a:p>
            <a:pPr defTabSz="180000"/>
            <a:r>
              <a:rPr lang="en-US" altLang="ko-KR" sz="1800" dirty="0"/>
              <a:t>	}</a:t>
            </a:r>
          </a:p>
          <a:p>
            <a:pPr defTabSz="180000"/>
            <a:r>
              <a:rPr lang="en-US" altLang="ko-KR" sz="1800" dirty="0"/>
              <a:t>}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20393510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sz="2800" dirty="0">
                <a:solidFill>
                  <a:schemeClr val="accent2"/>
                </a:solidFill>
              </a:rPr>
              <a:t>예제 </a:t>
            </a:r>
            <a:r>
              <a:rPr lang="en-US" altLang="ko-KR" sz="2800" dirty="0">
                <a:solidFill>
                  <a:schemeClr val="accent2"/>
                </a:solidFill>
              </a:rPr>
              <a:t>14-2</a:t>
            </a:r>
            <a:r>
              <a:rPr lang="ko-KR" altLang="en-US" sz="2800" dirty="0">
                <a:solidFill>
                  <a:schemeClr val="accent2"/>
                </a:solidFill>
              </a:rPr>
              <a:t> </a:t>
            </a:r>
            <a:r>
              <a:rPr lang="en-US" altLang="ko-KR" sz="2800" dirty="0">
                <a:solidFill>
                  <a:schemeClr val="accent2"/>
                </a:solidFill>
              </a:rPr>
              <a:t>: </a:t>
            </a:r>
            <a:r>
              <a:rPr lang="ko-KR" altLang="en-US" sz="2800" dirty="0">
                <a:solidFill>
                  <a:schemeClr val="accent2"/>
                </a:solidFill>
              </a:rPr>
              <a:t>메뉴아이템 선택 시 </a:t>
            </a:r>
            <a:r>
              <a:rPr lang="en-US" altLang="ko-KR" sz="2800" dirty="0">
                <a:solidFill>
                  <a:schemeClr val="accent2"/>
                </a:solidFill>
              </a:rPr>
              <a:t>Action </a:t>
            </a:r>
            <a:r>
              <a:rPr lang="ko-KR" altLang="en-US" sz="2800" dirty="0" err="1">
                <a:solidFill>
                  <a:schemeClr val="accent2"/>
                </a:solidFill>
              </a:rPr>
              <a:t>리스너</a:t>
            </a:r>
            <a:r>
              <a:rPr lang="ko-KR" altLang="en-US" sz="2800" dirty="0">
                <a:solidFill>
                  <a:schemeClr val="accent2"/>
                </a:solidFill>
              </a:rPr>
              <a:t> 활용</a:t>
            </a:r>
            <a:r>
              <a:rPr lang="en-US" altLang="ko-KR" sz="1800" dirty="0">
                <a:solidFill>
                  <a:schemeClr val="accent2"/>
                </a:solidFill>
              </a:rPr>
              <a:t>(1/5)</a:t>
            </a:r>
            <a:endParaRPr lang="ko-KR" altLang="en-US" sz="1800" dirty="0">
              <a:solidFill>
                <a:schemeClr val="accent2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647729" y="3230566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초기상태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312024" y="3138231"/>
            <a:ext cx="26532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Load </a:t>
            </a:r>
            <a:r>
              <a:rPr lang="ko-KR" altLang="en-US" sz="1400" dirty="0"/>
              <a:t>메뉴아이템 선택하면</a:t>
            </a:r>
          </a:p>
          <a:p>
            <a:r>
              <a:rPr lang="ko-KR" altLang="en-US" sz="1400" dirty="0"/>
              <a:t>레이블을 이용하여 이미지 출력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495600" y="5759701"/>
            <a:ext cx="22397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Hide </a:t>
            </a:r>
            <a:r>
              <a:rPr lang="ko-KR" altLang="en-US" sz="1400" dirty="0"/>
              <a:t>메뉴아이템 선택으로</a:t>
            </a:r>
          </a:p>
          <a:p>
            <a:r>
              <a:rPr lang="ko-KR" altLang="en-US" sz="1400" dirty="0"/>
              <a:t>이미지를 보이지 않게 함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231905" y="5778814"/>
            <a:ext cx="2698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/>
              <a:t>ReShow</a:t>
            </a:r>
            <a:r>
              <a:rPr lang="en-US" altLang="ko-KR" sz="1400" dirty="0"/>
              <a:t> </a:t>
            </a:r>
            <a:r>
              <a:rPr lang="ko-KR" altLang="en-US" sz="1400" dirty="0"/>
              <a:t>메뉴아이템 선택으로</a:t>
            </a:r>
          </a:p>
          <a:p>
            <a:r>
              <a:rPr lang="ko-KR" altLang="en-US" sz="1400" dirty="0"/>
              <a:t>숨겨진 이미지가 다시 보이게 함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040216" y="5770893"/>
            <a:ext cx="21884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Exit </a:t>
            </a:r>
            <a:r>
              <a:rPr lang="ko-KR" altLang="en-US" sz="1400" dirty="0"/>
              <a:t>메뉴아이템 선택하면</a:t>
            </a:r>
          </a:p>
          <a:p>
            <a:r>
              <a:rPr lang="ko-KR" altLang="en-US" sz="1400" dirty="0"/>
              <a:t>프로그램 종료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673" y="1340769"/>
            <a:ext cx="2003889" cy="181271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1994" y="3932828"/>
            <a:ext cx="2003889" cy="181271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2025" y="1340769"/>
            <a:ext cx="2003889" cy="181271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1387" y="3937832"/>
            <a:ext cx="2003889" cy="181271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9833" y="3932829"/>
            <a:ext cx="2003889" cy="1812717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8384710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sz="2800" dirty="0">
                <a:solidFill>
                  <a:srgbClr val="000000"/>
                </a:solidFill>
              </a:rPr>
              <a:t>예제 </a:t>
            </a:r>
            <a:r>
              <a:rPr lang="en-US" altLang="ko-KR" sz="2800" dirty="0">
                <a:solidFill>
                  <a:srgbClr val="000000"/>
                </a:solidFill>
              </a:rPr>
              <a:t>14-2</a:t>
            </a:r>
            <a:r>
              <a:rPr lang="ko-KR" altLang="en-US" sz="2800" dirty="0">
                <a:solidFill>
                  <a:srgbClr val="000000"/>
                </a:solidFill>
              </a:rPr>
              <a:t> </a:t>
            </a:r>
            <a:r>
              <a:rPr lang="en-US" altLang="ko-KR" sz="2800" dirty="0">
                <a:solidFill>
                  <a:srgbClr val="000000"/>
                </a:solidFill>
              </a:rPr>
              <a:t>: </a:t>
            </a:r>
            <a:r>
              <a:rPr lang="ko-KR" altLang="en-US" sz="2800" dirty="0">
                <a:solidFill>
                  <a:srgbClr val="000000"/>
                </a:solidFill>
              </a:rPr>
              <a:t>메뉴아이템 선택 시 </a:t>
            </a:r>
            <a:r>
              <a:rPr lang="en-US" altLang="ko-KR" sz="2800" dirty="0">
                <a:solidFill>
                  <a:srgbClr val="000000"/>
                </a:solidFill>
              </a:rPr>
              <a:t>Action </a:t>
            </a:r>
            <a:r>
              <a:rPr lang="ko-KR" altLang="en-US" sz="2800" dirty="0" err="1">
                <a:solidFill>
                  <a:srgbClr val="000000"/>
                </a:solidFill>
              </a:rPr>
              <a:t>리스너</a:t>
            </a:r>
            <a:r>
              <a:rPr lang="ko-KR" altLang="en-US" sz="2800" dirty="0">
                <a:solidFill>
                  <a:srgbClr val="000000"/>
                </a:solidFill>
              </a:rPr>
              <a:t> 활용</a:t>
            </a:r>
            <a:r>
              <a:rPr lang="en-US" altLang="ko-KR" sz="1800" dirty="0">
                <a:solidFill>
                  <a:srgbClr val="000000"/>
                </a:solidFill>
              </a:rPr>
              <a:t>(2/5)</a:t>
            </a:r>
            <a:endParaRPr lang="ko-KR" altLang="en-US" sz="1800" dirty="0"/>
          </a:p>
        </p:txBody>
      </p:sp>
      <p:sp>
        <p:nvSpPr>
          <p:cNvPr id="4" name="직사각형 3"/>
          <p:cNvSpPr/>
          <p:nvPr/>
        </p:nvSpPr>
        <p:spPr>
          <a:xfrm>
            <a:off x="2209800" y="1628801"/>
            <a:ext cx="6624736" cy="36933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800" dirty="0"/>
              <a:t>import </a:t>
            </a:r>
            <a:r>
              <a:rPr lang="en-US" altLang="ko-KR" sz="1800" dirty="0" err="1"/>
              <a:t>javax.swing</a:t>
            </a:r>
            <a:r>
              <a:rPr lang="en-US" altLang="ko-KR" sz="1800" dirty="0"/>
              <a:t>.*;</a:t>
            </a:r>
          </a:p>
          <a:p>
            <a:pPr defTabSz="180000"/>
            <a:r>
              <a:rPr lang="en-US" altLang="ko-KR" sz="1800" dirty="0"/>
              <a:t>import </a:t>
            </a:r>
            <a:r>
              <a:rPr lang="en-US" altLang="ko-KR" sz="1800" dirty="0" err="1"/>
              <a:t>java.awt.event</a:t>
            </a:r>
            <a:r>
              <a:rPr lang="en-US" altLang="ko-KR" sz="1800" dirty="0"/>
              <a:t>.*;</a:t>
            </a:r>
          </a:p>
          <a:p>
            <a:pPr defTabSz="180000"/>
            <a:r>
              <a:rPr lang="en-US" altLang="ko-KR" sz="1800" dirty="0"/>
              <a:t>import </a:t>
            </a:r>
            <a:r>
              <a:rPr lang="en-US" altLang="ko-KR" sz="1800" dirty="0" err="1"/>
              <a:t>java.awt</a:t>
            </a:r>
            <a:r>
              <a:rPr lang="en-US" altLang="ko-KR" sz="1800" dirty="0"/>
              <a:t>.*;</a:t>
            </a:r>
          </a:p>
          <a:p>
            <a:pPr defTabSz="180000"/>
            <a:endParaRPr lang="en-US" altLang="ko-KR" sz="1800" dirty="0"/>
          </a:p>
          <a:p>
            <a:pPr defTabSz="180000"/>
            <a:r>
              <a:rPr lang="en-US" altLang="ko-KR" sz="1800" b="1" dirty="0"/>
              <a:t>public class </a:t>
            </a:r>
            <a:r>
              <a:rPr lang="en-US" altLang="ko-KR" sz="1800" b="1" dirty="0" err="1"/>
              <a:t>MenuActionEventEx</a:t>
            </a:r>
            <a:r>
              <a:rPr lang="en-US" altLang="ko-KR" sz="1800" b="1" dirty="0"/>
              <a:t> extends </a:t>
            </a:r>
            <a:r>
              <a:rPr lang="en-US" altLang="ko-KR" sz="1800" b="1" dirty="0" err="1"/>
              <a:t>JFrame</a:t>
            </a:r>
            <a:r>
              <a:rPr lang="en-US" altLang="ko-KR" sz="1800" dirty="0"/>
              <a:t> {</a:t>
            </a:r>
          </a:p>
          <a:p>
            <a:pPr defTabSz="180000"/>
            <a:r>
              <a:rPr lang="en-US" altLang="ko-KR" sz="1800" dirty="0"/>
              <a:t>	private </a:t>
            </a:r>
            <a:r>
              <a:rPr lang="en-US" altLang="ko-KR" sz="1800" dirty="0" err="1"/>
              <a:t>JLabel</a:t>
            </a:r>
            <a:r>
              <a:rPr lang="en-US" altLang="ko-KR" sz="1800" dirty="0"/>
              <a:t> </a:t>
            </a:r>
            <a:r>
              <a:rPr lang="en-US" altLang="ko-KR" sz="1800" dirty="0" err="1"/>
              <a:t>imgLabel</a:t>
            </a:r>
            <a:r>
              <a:rPr lang="en-US" altLang="ko-KR" sz="1800" dirty="0"/>
              <a:t> = new </a:t>
            </a:r>
            <a:r>
              <a:rPr lang="en-US" altLang="ko-KR" sz="1800" dirty="0" err="1"/>
              <a:t>JLabel</a:t>
            </a:r>
            <a:r>
              <a:rPr lang="en-US" altLang="ko-KR" sz="1800" dirty="0"/>
              <a:t>(); </a:t>
            </a:r>
          </a:p>
          <a:p>
            <a:pPr defTabSz="180000"/>
            <a:r>
              <a:rPr lang="en-US" altLang="ko-KR" sz="1800" dirty="0"/>
              <a:t>	public </a:t>
            </a:r>
            <a:r>
              <a:rPr lang="en-US" altLang="ko-KR" sz="1800" dirty="0" err="1"/>
              <a:t>MenuActionEventEx</a:t>
            </a:r>
            <a:r>
              <a:rPr lang="en-US" altLang="ko-KR" sz="1800" dirty="0"/>
              <a:t>() {</a:t>
            </a:r>
          </a:p>
          <a:p>
            <a:pPr defTabSz="180000"/>
            <a:r>
              <a:rPr lang="en-US" altLang="ko-KR" sz="1800" dirty="0"/>
              <a:t>		</a:t>
            </a:r>
            <a:r>
              <a:rPr lang="en-US" altLang="ko-KR" sz="1800" dirty="0" err="1"/>
              <a:t>setTitle</a:t>
            </a:r>
            <a:r>
              <a:rPr lang="en-US" altLang="ko-KR" sz="1800" dirty="0"/>
              <a:t>("Menu</a:t>
            </a:r>
            <a:r>
              <a:rPr lang="ko-KR" altLang="en-US" sz="1800" dirty="0"/>
              <a:t>에 </a:t>
            </a:r>
            <a:r>
              <a:rPr lang="en-US" altLang="ko-KR" sz="1800" dirty="0"/>
              <a:t>Action </a:t>
            </a:r>
            <a:r>
              <a:rPr lang="ko-KR" altLang="en-US" sz="1800" dirty="0" err="1"/>
              <a:t>리스너</a:t>
            </a:r>
            <a:r>
              <a:rPr lang="ko-KR" altLang="en-US" sz="1800" dirty="0"/>
              <a:t> 만들기 예제</a:t>
            </a:r>
            <a:r>
              <a:rPr lang="en-US" altLang="ko-KR" sz="1800" dirty="0"/>
              <a:t>");</a:t>
            </a:r>
          </a:p>
          <a:p>
            <a:pPr defTabSz="180000"/>
            <a:r>
              <a:rPr lang="en-US" altLang="ko-KR" sz="1800" dirty="0"/>
              <a:t>		</a:t>
            </a:r>
            <a:r>
              <a:rPr lang="en-US" altLang="ko-KR" sz="1800" dirty="0" err="1"/>
              <a:t>createMenu</a:t>
            </a:r>
            <a:r>
              <a:rPr lang="en-US" altLang="ko-KR" sz="1800" dirty="0"/>
              <a:t>();</a:t>
            </a:r>
          </a:p>
          <a:p>
            <a:pPr defTabSz="180000"/>
            <a:r>
              <a:rPr lang="en-US" altLang="ko-KR" sz="1800" dirty="0"/>
              <a:t>		</a:t>
            </a:r>
            <a:r>
              <a:rPr lang="en-US" altLang="ko-KR" sz="1800" dirty="0" err="1"/>
              <a:t>getContentPane</a:t>
            </a:r>
            <a:r>
              <a:rPr lang="en-US" altLang="ko-KR" sz="1800" dirty="0"/>
              <a:t>().add(</a:t>
            </a:r>
            <a:r>
              <a:rPr lang="en-US" altLang="ko-KR" sz="1800" dirty="0" err="1"/>
              <a:t>imgLabel</a:t>
            </a:r>
            <a:r>
              <a:rPr lang="en-US" altLang="ko-KR" sz="1800" dirty="0"/>
              <a:t>, </a:t>
            </a:r>
            <a:r>
              <a:rPr lang="en-US" altLang="ko-KR" sz="1800" dirty="0" err="1"/>
              <a:t>BorderLayout.CENTER</a:t>
            </a:r>
            <a:r>
              <a:rPr lang="en-US" altLang="ko-KR" sz="1800" dirty="0"/>
              <a:t>);</a:t>
            </a:r>
          </a:p>
          <a:p>
            <a:pPr defTabSz="180000"/>
            <a:r>
              <a:rPr lang="en-US" altLang="ko-KR" sz="1800" dirty="0"/>
              <a:t>		</a:t>
            </a:r>
            <a:r>
              <a:rPr lang="en-US" altLang="ko-KR" sz="1800" dirty="0" err="1"/>
              <a:t>setSize</a:t>
            </a:r>
            <a:r>
              <a:rPr lang="en-US" altLang="ko-KR" sz="1800" dirty="0"/>
              <a:t>(250,220);</a:t>
            </a:r>
          </a:p>
          <a:p>
            <a:pPr defTabSz="180000"/>
            <a:r>
              <a:rPr lang="en-US" altLang="ko-KR" sz="1800" dirty="0"/>
              <a:t>		</a:t>
            </a:r>
            <a:r>
              <a:rPr lang="en-US" altLang="ko-KR" sz="1800" dirty="0" err="1"/>
              <a:t>setVisible</a:t>
            </a:r>
            <a:r>
              <a:rPr lang="en-US" altLang="ko-KR" sz="1800" dirty="0"/>
              <a:t>(true);</a:t>
            </a:r>
          </a:p>
          <a:p>
            <a:pPr defTabSz="180000"/>
            <a:r>
              <a:rPr lang="en-US" altLang="ko-KR" sz="1800" dirty="0"/>
              <a:t>	}</a:t>
            </a:r>
          </a:p>
        </p:txBody>
      </p:sp>
    </p:spTree>
    <p:extLst>
      <p:ext uri="{BB962C8B-B14F-4D97-AF65-F5344CB8AC3E}">
        <p14:creationId xmlns:p14="http://schemas.microsoft.com/office/powerpoint/2010/main" val="12176637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sz="2800" dirty="0">
                <a:solidFill>
                  <a:srgbClr val="000000"/>
                </a:solidFill>
              </a:rPr>
              <a:t>예제 </a:t>
            </a:r>
            <a:r>
              <a:rPr lang="en-US" altLang="ko-KR" sz="2800" dirty="0">
                <a:solidFill>
                  <a:srgbClr val="000000"/>
                </a:solidFill>
              </a:rPr>
              <a:t>14-2</a:t>
            </a:r>
            <a:r>
              <a:rPr lang="ko-KR" altLang="en-US" sz="2800" dirty="0">
                <a:solidFill>
                  <a:srgbClr val="000000"/>
                </a:solidFill>
              </a:rPr>
              <a:t> </a:t>
            </a:r>
            <a:r>
              <a:rPr lang="en-US" altLang="ko-KR" sz="2800" dirty="0">
                <a:solidFill>
                  <a:srgbClr val="000000"/>
                </a:solidFill>
              </a:rPr>
              <a:t>: </a:t>
            </a:r>
            <a:r>
              <a:rPr lang="ko-KR" altLang="en-US" sz="2800" dirty="0">
                <a:solidFill>
                  <a:srgbClr val="000000"/>
                </a:solidFill>
              </a:rPr>
              <a:t>메뉴아이템 선택 시 </a:t>
            </a:r>
            <a:r>
              <a:rPr lang="en-US" altLang="ko-KR" sz="2800" dirty="0">
                <a:solidFill>
                  <a:srgbClr val="000000"/>
                </a:solidFill>
              </a:rPr>
              <a:t>Action </a:t>
            </a:r>
            <a:r>
              <a:rPr lang="ko-KR" altLang="en-US" sz="2800" dirty="0" err="1">
                <a:solidFill>
                  <a:srgbClr val="000000"/>
                </a:solidFill>
              </a:rPr>
              <a:t>리스너</a:t>
            </a:r>
            <a:r>
              <a:rPr lang="ko-KR" altLang="en-US" sz="2800" dirty="0">
                <a:solidFill>
                  <a:srgbClr val="000000"/>
                </a:solidFill>
              </a:rPr>
              <a:t> 활용</a:t>
            </a:r>
            <a:r>
              <a:rPr lang="en-US" altLang="ko-KR" sz="1800" dirty="0" smtClean="0">
                <a:solidFill>
                  <a:srgbClr val="000000"/>
                </a:solidFill>
              </a:rPr>
              <a:t>(3/5</a:t>
            </a:r>
            <a:r>
              <a:rPr lang="en-US" altLang="ko-KR" sz="1800" dirty="0">
                <a:solidFill>
                  <a:srgbClr val="000000"/>
                </a:solidFill>
              </a:rPr>
              <a:t>)</a:t>
            </a:r>
            <a:endParaRPr lang="ko-KR" altLang="en-US" sz="2400" dirty="0"/>
          </a:p>
        </p:txBody>
      </p:sp>
      <p:sp>
        <p:nvSpPr>
          <p:cNvPr id="4" name="직사각형 3"/>
          <p:cNvSpPr/>
          <p:nvPr/>
        </p:nvSpPr>
        <p:spPr>
          <a:xfrm>
            <a:off x="2209800" y="1433543"/>
            <a:ext cx="6624736" cy="452431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800" dirty="0"/>
              <a:t>	private void </a:t>
            </a:r>
            <a:r>
              <a:rPr lang="en-US" altLang="ko-KR" sz="1800" dirty="0" err="1"/>
              <a:t>createMenu</a:t>
            </a:r>
            <a:r>
              <a:rPr lang="en-US" altLang="ko-KR" sz="1800" dirty="0"/>
              <a:t>() {</a:t>
            </a:r>
          </a:p>
          <a:p>
            <a:pPr defTabSz="180000"/>
            <a:r>
              <a:rPr lang="en-US" altLang="ko-KR" sz="1800" dirty="0"/>
              <a:t>		</a:t>
            </a:r>
            <a:r>
              <a:rPr lang="en-US" altLang="ko-KR" sz="1800" dirty="0" err="1"/>
              <a:t>JMenuBar</a:t>
            </a:r>
            <a:r>
              <a:rPr lang="en-US" altLang="ko-KR" sz="1800" dirty="0"/>
              <a:t> </a:t>
            </a:r>
            <a:r>
              <a:rPr lang="en-US" altLang="ko-KR" sz="1800" dirty="0" err="1"/>
              <a:t>mb</a:t>
            </a:r>
            <a:r>
              <a:rPr lang="en-US" altLang="ko-KR" sz="1800" dirty="0"/>
              <a:t> = </a:t>
            </a:r>
            <a:r>
              <a:rPr lang="en-US" altLang="ko-KR" sz="1800" b="1" dirty="0"/>
              <a:t>new </a:t>
            </a:r>
            <a:r>
              <a:rPr lang="en-US" altLang="ko-KR" sz="1800" b="1" dirty="0" err="1"/>
              <a:t>JMenuBar</a:t>
            </a:r>
            <a:r>
              <a:rPr lang="en-US" altLang="ko-KR" sz="1800" b="1" dirty="0"/>
              <a:t>();</a:t>
            </a:r>
            <a:endParaRPr lang="ko-KR" altLang="en-US" sz="1800" b="1" dirty="0"/>
          </a:p>
          <a:p>
            <a:pPr defTabSz="180000"/>
            <a:r>
              <a:rPr lang="en-US" altLang="ko-KR" sz="1800" dirty="0"/>
              <a:t>		</a:t>
            </a:r>
            <a:r>
              <a:rPr lang="en-US" altLang="ko-KR" sz="1800" dirty="0" err="1"/>
              <a:t>JMenuItem</a:t>
            </a:r>
            <a:r>
              <a:rPr lang="en-US" altLang="ko-KR" sz="1800" dirty="0"/>
              <a:t> [] </a:t>
            </a:r>
            <a:r>
              <a:rPr lang="en-US" altLang="ko-KR" sz="1800" dirty="0" err="1"/>
              <a:t>menuItem</a:t>
            </a:r>
            <a:r>
              <a:rPr lang="en-US" altLang="ko-KR" sz="1800" dirty="0"/>
              <a:t> = </a:t>
            </a:r>
            <a:r>
              <a:rPr lang="en-US" altLang="ko-KR" sz="1800" b="1" dirty="0"/>
              <a:t>new </a:t>
            </a:r>
            <a:r>
              <a:rPr lang="en-US" altLang="ko-KR" sz="1800" b="1" dirty="0" err="1"/>
              <a:t>JMenuItem</a:t>
            </a:r>
            <a:r>
              <a:rPr lang="en-US" altLang="ko-KR" sz="1800" b="1" dirty="0"/>
              <a:t> [4];</a:t>
            </a:r>
          </a:p>
          <a:p>
            <a:pPr defTabSz="180000"/>
            <a:r>
              <a:rPr lang="en-US" altLang="ko-KR" sz="1800" dirty="0"/>
              <a:t>		String[] </a:t>
            </a:r>
            <a:r>
              <a:rPr lang="en-US" altLang="ko-KR" sz="1800" dirty="0" err="1"/>
              <a:t>itemTitle</a:t>
            </a:r>
            <a:r>
              <a:rPr lang="en-US" altLang="ko-KR" sz="1800" dirty="0"/>
              <a:t> = {"Load", "Hide", "</a:t>
            </a:r>
            <a:r>
              <a:rPr lang="en-US" altLang="ko-KR" sz="1800" dirty="0" err="1"/>
              <a:t>ReShow</a:t>
            </a:r>
            <a:r>
              <a:rPr lang="en-US" altLang="ko-KR" sz="1800" dirty="0"/>
              <a:t>", "Exit"};</a:t>
            </a:r>
          </a:p>
          <a:p>
            <a:pPr defTabSz="180000"/>
            <a:r>
              <a:rPr lang="en-US" altLang="ko-KR" sz="1800" dirty="0"/>
              <a:t>		</a:t>
            </a:r>
            <a:r>
              <a:rPr lang="en-US" altLang="ko-KR" sz="1800" dirty="0" err="1"/>
              <a:t>JMenu</a:t>
            </a:r>
            <a:r>
              <a:rPr lang="en-US" altLang="ko-KR" sz="1800" dirty="0"/>
              <a:t> </a:t>
            </a:r>
            <a:r>
              <a:rPr lang="en-US" altLang="ko-KR" sz="1800" dirty="0" err="1"/>
              <a:t>screenMenu</a:t>
            </a:r>
            <a:r>
              <a:rPr lang="en-US" altLang="ko-KR" sz="1800" dirty="0"/>
              <a:t> = new </a:t>
            </a:r>
            <a:r>
              <a:rPr lang="en-US" altLang="ko-KR" sz="1800" dirty="0" err="1"/>
              <a:t>JMenu</a:t>
            </a:r>
            <a:r>
              <a:rPr lang="en-US" altLang="ko-KR" sz="1800" dirty="0"/>
              <a:t>("Screen");</a:t>
            </a:r>
          </a:p>
          <a:p>
            <a:pPr defTabSz="180000"/>
            <a:endParaRPr lang="en-US" altLang="ko-KR" sz="1800" dirty="0"/>
          </a:p>
          <a:p>
            <a:pPr defTabSz="180000"/>
            <a:r>
              <a:rPr lang="en-US" altLang="ko-KR" sz="1800" dirty="0"/>
              <a:t>		// 4</a:t>
            </a:r>
            <a:r>
              <a:rPr lang="ko-KR" altLang="en-US" sz="1800" dirty="0"/>
              <a:t>개의 메뉴아이템을 </a:t>
            </a:r>
            <a:r>
              <a:rPr lang="en-US" altLang="ko-KR" sz="1800" dirty="0"/>
              <a:t>Screen </a:t>
            </a:r>
            <a:r>
              <a:rPr lang="ko-KR" altLang="en-US" sz="1800" dirty="0"/>
              <a:t>메뉴에 삽입한다</a:t>
            </a:r>
            <a:r>
              <a:rPr lang="en-US" altLang="ko-KR" sz="1800" dirty="0"/>
              <a:t>.</a:t>
            </a:r>
          </a:p>
          <a:p>
            <a:pPr defTabSz="180000"/>
            <a:r>
              <a:rPr lang="en-US" altLang="ko-KR" sz="1800" dirty="0"/>
              <a:t>		</a:t>
            </a:r>
            <a:r>
              <a:rPr lang="en-US" altLang="ko-KR" sz="1800" b="1" dirty="0" err="1"/>
              <a:t>MenuActionListener</a:t>
            </a:r>
            <a:r>
              <a:rPr lang="en-US" altLang="ko-KR" sz="1800" b="1" dirty="0"/>
              <a:t> listener = new </a:t>
            </a:r>
            <a:r>
              <a:rPr lang="en-US" altLang="ko-KR" sz="1800" b="1" dirty="0" err="1"/>
              <a:t>MenuActionListener</a:t>
            </a:r>
            <a:r>
              <a:rPr lang="en-US" altLang="ko-KR" sz="1800" b="1" dirty="0"/>
              <a:t>();</a:t>
            </a:r>
            <a:endParaRPr lang="ko-KR" altLang="en-US" sz="1800" b="1" dirty="0"/>
          </a:p>
          <a:p>
            <a:pPr defTabSz="180000"/>
            <a:r>
              <a:rPr lang="en-US" altLang="ko-KR" sz="1800" dirty="0"/>
              <a:t>		for(</a:t>
            </a:r>
            <a:r>
              <a:rPr lang="en-US" altLang="ko-KR" sz="1800" dirty="0" err="1"/>
              <a:t>int</a:t>
            </a:r>
            <a:r>
              <a:rPr lang="en-US" altLang="ko-KR" sz="1800" dirty="0"/>
              <a:t> </a:t>
            </a:r>
            <a:r>
              <a:rPr lang="en-US" altLang="ko-KR" sz="1800" dirty="0" err="1"/>
              <a:t>i</a:t>
            </a:r>
            <a:r>
              <a:rPr lang="en-US" altLang="ko-KR" sz="1800" dirty="0"/>
              <a:t>=0; </a:t>
            </a:r>
            <a:r>
              <a:rPr lang="en-US" altLang="ko-KR" sz="1800" dirty="0" err="1"/>
              <a:t>i</a:t>
            </a:r>
            <a:r>
              <a:rPr lang="en-US" altLang="ko-KR" sz="1800" dirty="0"/>
              <a:t>&lt;</a:t>
            </a:r>
            <a:r>
              <a:rPr lang="en-US" altLang="ko-KR" sz="1800" dirty="0" err="1"/>
              <a:t>menuItem.length</a:t>
            </a:r>
            <a:r>
              <a:rPr lang="en-US" altLang="ko-KR" sz="1800" dirty="0"/>
              <a:t>; </a:t>
            </a:r>
            <a:r>
              <a:rPr lang="en-US" altLang="ko-KR" sz="1800" dirty="0" err="1"/>
              <a:t>i</a:t>
            </a:r>
            <a:r>
              <a:rPr lang="en-US" altLang="ko-KR" sz="1800" dirty="0"/>
              <a:t>++) {</a:t>
            </a:r>
          </a:p>
          <a:p>
            <a:pPr defTabSz="180000"/>
            <a:r>
              <a:rPr lang="en-US" altLang="ko-KR" sz="1800" dirty="0"/>
              <a:t>			</a:t>
            </a:r>
            <a:r>
              <a:rPr lang="en-US" altLang="ko-KR" sz="1800" dirty="0" err="1"/>
              <a:t>menuItem</a:t>
            </a:r>
            <a:r>
              <a:rPr lang="en-US" altLang="ko-KR" sz="1800" dirty="0"/>
              <a:t>[</a:t>
            </a:r>
            <a:r>
              <a:rPr lang="en-US" altLang="ko-KR" sz="1800" dirty="0" err="1"/>
              <a:t>i</a:t>
            </a:r>
            <a:r>
              <a:rPr lang="en-US" altLang="ko-KR" sz="1800" dirty="0"/>
              <a:t>] = new </a:t>
            </a:r>
            <a:r>
              <a:rPr lang="en-US" altLang="ko-KR" sz="1800" dirty="0" err="1"/>
              <a:t>JMenuItem</a:t>
            </a:r>
            <a:r>
              <a:rPr lang="en-US" altLang="ko-KR" sz="1800" dirty="0"/>
              <a:t>(</a:t>
            </a:r>
            <a:r>
              <a:rPr lang="en-US" altLang="ko-KR" sz="1800" dirty="0" err="1"/>
              <a:t>itemTitle</a:t>
            </a:r>
            <a:r>
              <a:rPr lang="en-US" altLang="ko-KR" sz="1800" dirty="0"/>
              <a:t>[</a:t>
            </a:r>
            <a:r>
              <a:rPr lang="en-US" altLang="ko-KR" sz="1800" dirty="0" err="1"/>
              <a:t>i</a:t>
            </a:r>
            <a:r>
              <a:rPr lang="en-US" altLang="ko-KR" sz="1800" dirty="0"/>
              <a:t>]); </a:t>
            </a:r>
            <a:endParaRPr lang="ko-KR" altLang="en-US" sz="1800" dirty="0"/>
          </a:p>
          <a:p>
            <a:pPr defTabSz="180000"/>
            <a:r>
              <a:rPr lang="en-US" altLang="ko-KR" sz="1800" dirty="0"/>
              <a:t>			</a:t>
            </a:r>
            <a:r>
              <a:rPr lang="en-US" altLang="ko-KR" sz="1800" b="1" dirty="0" err="1"/>
              <a:t>menuItem</a:t>
            </a:r>
            <a:r>
              <a:rPr lang="en-US" altLang="ko-KR" sz="1800" b="1" dirty="0"/>
              <a:t>[</a:t>
            </a:r>
            <a:r>
              <a:rPr lang="en-US" altLang="ko-KR" sz="1800" b="1" dirty="0" err="1"/>
              <a:t>i</a:t>
            </a:r>
            <a:r>
              <a:rPr lang="en-US" altLang="ko-KR" sz="1800" b="1" dirty="0"/>
              <a:t>].</a:t>
            </a:r>
            <a:r>
              <a:rPr lang="en-US" altLang="ko-KR" sz="1800" b="1" dirty="0" err="1"/>
              <a:t>addActionListener</a:t>
            </a:r>
            <a:r>
              <a:rPr lang="en-US" altLang="ko-KR" sz="1800" b="1" dirty="0"/>
              <a:t>(listener);</a:t>
            </a:r>
            <a:endParaRPr lang="ko-KR" altLang="en-US" sz="1800" b="1" dirty="0"/>
          </a:p>
          <a:p>
            <a:pPr defTabSz="180000"/>
            <a:r>
              <a:rPr lang="en-US" altLang="ko-KR" sz="1800" dirty="0"/>
              <a:t>			</a:t>
            </a:r>
            <a:r>
              <a:rPr lang="en-US" altLang="ko-KR" sz="1800" dirty="0" err="1"/>
              <a:t>screenMenu.add</a:t>
            </a:r>
            <a:r>
              <a:rPr lang="en-US" altLang="ko-KR" sz="1800" dirty="0"/>
              <a:t>(</a:t>
            </a:r>
            <a:r>
              <a:rPr lang="en-US" altLang="ko-KR" sz="1800" dirty="0" err="1"/>
              <a:t>menuItem</a:t>
            </a:r>
            <a:r>
              <a:rPr lang="en-US" altLang="ko-KR" sz="1800" dirty="0"/>
              <a:t>[</a:t>
            </a:r>
            <a:r>
              <a:rPr lang="en-US" altLang="ko-KR" sz="1800" dirty="0" err="1"/>
              <a:t>i</a:t>
            </a:r>
            <a:r>
              <a:rPr lang="en-US" altLang="ko-KR" sz="1800" dirty="0"/>
              <a:t>]); </a:t>
            </a:r>
            <a:endParaRPr lang="ko-KR" altLang="en-US" sz="1800" dirty="0"/>
          </a:p>
          <a:p>
            <a:pPr defTabSz="180000"/>
            <a:r>
              <a:rPr lang="en-US" altLang="ko-KR" sz="1800" dirty="0"/>
              <a:t>		}</a:t>
            </a:r>
          </a:p>
          <a:p>
            <a:pPr defTabSz="180000"/>
            <a:r>
              <a:rPr lang="en-US" altLang="ko-KR" sz="1800" dirty="0"/>
              <a:t>		</a:t>
            </a:r>
            <a:r>
              <a:rPr lang="en-US" altLang="ko-KR" sz="1800" dirty="0" err="1"/>
              <a:t>mb.add</a:t>
            </a:r>
            <a:r>
              <a:rPr lang="en-US" altLang="ko-KR" sz="1800" dirty="0"/>
              <a:t>(</a:t>
            </a:r>
            <a:r>
              <a:rPr lang="en-US" altLang="ko-KR" sz="1800" dirty="0" err="1"/>
              <a:t>screenMenu</a:t>
            </a:r>
            <a:r>
              <a:rPr lang="en-US" altLang="ko-KR" sz="1800" dirty="0"/>
              <a:t>);</a:t>
            </a:r>
            <a:endParaRPr lang="ko-KR" altLang="en-US" sz="1800" dirty="0"/>
          </a:p>
          <a:p>
            <a:pPr defTabSz="180000"/>
            <a:r>
              <a:rPr lang="en-US" altLang="ko-KR" sz="1800" dirty="0"/>
              <a:t>		</a:t>
            </a:r>
            <a:r>
              <a:rPr lang="en-US" altLang="ko-KR" sz="1800" dirty="0" err="1"/>
              <a:t>setJMenuBar</a:t>
            </a:r>
            <a:r>
              <a:rPr lang="en-US" altLang="ko-KR" sz="1800" dirty="0"/>
              <a:t>(</a:t>
            </a:r>
            <a:r>
              <a:rPr lang="en-US" altLang="ko-KR" sz="1800" dirty="0" err="1"/>
              <a:t>mb</a:t>
            </a:r>
            <a:r>
              <a:rPr lang="en-US" altLang="ko-KR" sz="1800" dirty="0"/>
              <a:t>);</a:t>
            </a:r>
            <a:endParaRPr lang="ko-KR" altLang="en-US" sz="1800" dirty="0"/>
          </a:p>
          <a:p>
            <a:pPr defTabSz="180000"/>
            <a:r>
              <a:rPr lang="en-US" altLang="ko-KR" sz="1800" dirty="0"/>
              <a:t>	}</a:t>
            </a:r>
          </a:p>
        </p:txBody>
      </p:sp>
    </p:spTree>
    <p:extLst>
      <p:ext uri="{BB962C8B-B14F-4D97-AF65-F5344CB8AC3E}">
        <p14:creationId xmlns:p14="http://schemas.microsoft.com/office/powerpoint/2010/main" val="17353564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sz="2800" dirty="0">
                <a:solidFill>
                  <a:srgbClr val="000000"/>
                </a:solidFill>
              </a:rPr>
              <a:t>예제 </a:t>
            </a:r>
            <a:r>
              <a:rPr lang="en-US" altLang="ko-KR" sz="2800" dirty="0">
                <a:solidFill>
                  <a:srgbClr val="000000"/>
                </a:solidFill>
              </a:rPr>
              <a:t>14-2</a:t>
            </a:r>
            <a:r>
              <a:rPr lang="ko-KR" altLang="en-US" sz="2800" dirty="0">
                <a:solidFill>
                  <a:srgbClr val="000000"/>
                </a:solidFill>
              </a:rPr>
              <a:t> </a:t>
            </a:r>
            <a:r>
              <a:rPr lang="en-US" altLang="ko-KR" sz="2800" dirty="0">
                <a:solidFill>
                  <a:srgbClr val="000000"/>
                </a:solidFill>
              </a:rPr>
              <a:t>: </a:t>
            </a:r>
            <a:r>
              <a:rPr lang="ko-KR" altLang="en-US" sz="2800" dirty="0">
                <a:solidFill>
                  <a:srgbClr val="000000"/>
                </a:solidFill>
              </a:rPr>
              <a:t>메뉴아이템 선택 시 </a:t>
            </a:r>
            <a:r>
              <a:rPr lang="en-US" altLang="ko-KR" sz="2800" dirty="0">
                <a:solidFill>
                  <a:srgbClr val="000000"/>
                </a:solidFill>
              </a:rPr>
              <a:t>Action </a:t>
            </a:r>
            <a:r>
              <a:rPr lang="ko-KR" altLang="en-US" sz="2800" dirty="0" err="1">
                <a:solidFill>
                  <a:srgbClr val="000000"/>
                </a:solidFill>
              </a:rPr>
              <a:t>리스너</a:t>
            </a:r>
            <a:r>
              <a:rPr lang="ko-KR" altLang="en-US" sz="2800" dirty="0">
                <a:solidFill>
                  <a:srgbClr val="000000"/>
                </a:solidFill>
              </a:rPr>
              <a:t> 활용</a:t>
            </a:r>
            <a:r>
              <a:rPr lang="en-US" altLang="ko-KR" sz="1800" dirty="0" smtClean="0">
                <a:solidFill>
                  <a:srgbClr val="000000"/>
                </a:solidFill>
              </a:rPr>
              <a:t>(4/5</a:t>
            </a:r>
            <a:r>
              <a:rPr lang="en-US" altLang="ko-KR" sz="1800" dirty="0">
                <a:solidFill>
                  <a:srgbClr val="000000"/>
                </a:solidFill>
              </a:rPr>
              <a:t>)</a:t>
            </a:r>
            <a:endParaRPr lang="ko-KR" altLang="en-US" sz="2400" dirty="0"/>
          </a:p>
        </p:txBody>
      </p:sp>
      <p:sp>
        <p:nvSpPr>
          <p:cNvPr id="5" name="직사각형 4"/>
          <p:cNvSpPr/>
          <p:nvPr/>
        </p:nvSpPr>
        <p:spPr>
          <a:xfrm>
            <a:off x="983432" y="1196752"/>
            <a:ext cx="8134672" cy="560153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700" dirty="0"/>
              <a:t>	</a:t>
            </a:r>
            <a:r>
              <a:rPr lang="en-US" altLang="ko-KR" sz="1700" b="1" dirty="0"/>
              <a:t>class </a:t>
            </a:r>
            <a:r>
              <a:rPr lang="en-US" altLang="ko-KR" sz="1700" b="1" dirty="0" err="1"/>
              <a:t>MenuActionListener</a:t>
            </a:r>
            <a:r>
              <a:rPr lang="en-US" altLang="ko-KR" sz="1700" b="1" dirty="0"/>
              <a:t> implements </a:t>
            </a:r>
            <a:r>
              <a:rPr lang="en-US" altLang="ko-KR" sz="1700" b="1" dirty="0" err="1"/>
              <a:t>ActionListener</a:t>
            </a:r>
            <a:r>
              <a:rPr lang="en-US" altLang="ko-KR" sz="1700" b="1" dirty="0"/>
              <a:t> </a:t>
            </a:r>
            <a:r>
              <a:rPr lang="en-US" altLang="ko-KR" sz="1700" dirty="0"/>
              <a:t>{</a:t>
            </a:r>
          </a:p>
          <a:p>
            <a:pPr defTabSz="180000"/>
            <a:r>
              <a:rPr lang="en-US" altLang="ko-KR" sz="1700" dirty="0"/>
              <a:t>		public void </a:t>
            </a:r>
            <a:r>
              <a:rPr lang="en-US" altLang="ko-KR" sz="1700" dirty="0" err="1"/>
              <a:t>actionPerformed</a:t>
            </a:r>
            <a:r>
              <a:rPr lang="en-US" altLang="ko-KR" sz="1700" dirty="0"/>
              <a:t>(</a:t>
            </a:r>
            <a:r>
              <a:rPr lang="en-US" altLang="ko-KR" sz="1700" dirty="0" err="1"/>
              <a:t>ActionEvent</a:t>
            </a:r>
            <a:r>
              <a:rPr lang="en-US" altLang="ko-KR" sz="1700" dirty="0"/>
              <a:t> e) {</a:t>
            </a:r>
          </a:p>
          <a:p>
            <a:pPr defTabSz="180000"/>
            <a:r>
              <a:rPr lang="en-US" altLang="ko-KR" sz="1700" dirty="0"/>
              <a:t>			</a:t>
            </a:r>
            <a:r>
              <a:rPr lang="en-US" altLang="ko-KR" sz="1700" b="1" dirty="0"/>
              <a:t>String </a:t>
            </a:r>
            <a:r>
              <a:rPr lang="en-US" altLang="ko-KR" sz="1700" b="1" dirty="0" err="1"/>
              <a:t>cmd</a:t>
            </a:r>
            <a:r>
              <a:rPr lang="en-US" altLang="ko-KR" sz="1700" b="1" dirty="0"/>
              <a:t> = </a:t>
            </a:r>
            <a:r>
              <a:rPr lang="en-US" altLang="ko-KR" sz="1700" b="1" dirty="0" err="1"/>
              <a:t>e.getActionCommand</a:t>
            </a:r>
            <a:r>
              <a:rPr lang="en-US" altLang="ko-KR" sz="1700" b="1" dirty="0"/>
              <a:t>(); // </a:t>
            </a:r>
            <a:r>
              <a:rPr lang="en-US" altLang="ko-KR" sz="1800" dirty="0"/>
              <a:t>command</a:t>
            </a:r>
            <a:r>
              <a:rPr lang="ko-KR" altLang="en-US" sz="1800" dirty="0"/>
              <a:t>를 식별하는 문자열 반환</a:t>
            </a:r>
            <a:endParaRPr lang="ko-KR" altLang="en-US" sz="1700" b="1" dirty="0"/>
          </a:p>
          <a:p>
            <a:pPr defTabSz="180000"/>
            <a:r>
              <a:rPr lang="en-US" altLang="ko-KR" sz="1700" dirty="0"/>
              <a:t>			switch(</a:t>
            </a:r>
            <a:r>
              <a:rPr lang="en-US" altLang="ko-KR" sz="1700" dirty="0" err="1"/>
              <a:t>cmd</a:t>
            </a:r>
            <a:r>
              <a:rPr lang="en-US" altLang="ko-KR" sz="1700" dirty="0"/>
              <a:t>) { // </a:t>
            </a:r>
            <a:r>
              <a:rPr lang="ko-KR" altLang="en-US" sz="1700" dirty="0"/>
              <a:t>메뉴 아이템의 종류 구분</a:t>
            </a:r>
          </a:p>
          <a:p>
            <a:pPr defTabSz="180000"/>
            <a:r>
              <a:rPr lang="en-US" altLang="ko-KR" sz="1700" dirty="0"/>
              <a:t>				case "Load" :</a:t>
            </a:r>
          </a:p>
          <a:p>
            <a:pPr defTabSz="180000"/>
            <a:r>
              <a:rPr lang="en-US" altLang="ko-KR" sz="1700" dirty="0"/>
              <a:t>					if(</a:t>
            </a:r>
            <a:r>
              <a:rPr lang="en-US" altLang="ko-KR" sz="1700" dirty="0" err="1"/>
              <a:t>imgLabel.getIcon</a:t>
            </a:r>
            <a:r>
              <a:rPr lang="en-US" altLang="ko-KR" sz="1700" dirty="0"/>
              <a:t>() != null)</a:t>
            </a:r>
          </a:p>
          <a:p>
            <a:pPr defTabSz="180000"/>
            <a:r>
              <a:rPr lang="en-US" altLang="ko-KR" sz="1700" dirty="0"/>
              <a:t>						return; // </a:t>
            </a:r>
            <a:r>
              <a:rPr lang="ko-KR" altLang="en-US" sz="1700" dirty="0"/>
              <a:t>이미 로딩되었으면 리턴</a:t>
            </a:r>
          </a:p>
          <a:p>
            <a:pPr defTabSz="180000"/>
            <a:r>
              <a:rPr lang="en-US" altLang="ko-KR" sz="1700" dirty="0"/>
              <a:t>					</a:t>
            </a:r>
            <a:r>
              <a:rPr lang="en-US" altLang="ko-KR" sz="1700" dirty="0" err="1"/>
              <a:t>imgLabel.setIcon</a:t>
            </a:r>
            <a:r>
              <a:rPr lang="en-US" altLang="ko-KR" sz="1700" dirty="0"/>
              <a:t>(new </a:t>
            </a:r>
            <a:r>
              <a:rPr lang="en-US" altLang="ko-KR" sz="1700" dirty="0" err="1"/>
              <a:t>ImageIcon</a:t>
            </a:r>
            <a:r>
              <a:rPr lang="en-US" altLang="ko-KR" sz="1700" dirty="0"/>
              <a:t>("images/img.jpg"));</a:t>
            </a:r>
          </a:p>
          <a:p>
            <a:pPr defTabSz="180000"/>
            <a:r>
              <a:rPr lang="en-US" altLang="ko-KR" sz="1700" dirty="0"/>
              <a:t>					break;</a:t>
            </a:r>
          </a:p>
          <a:p>
            <a:pPr defTabSz="180000"/>
            <a:r>
              <a:rPr lang="en-US" altLang="ko-KR" sz="1700" dirty="0"/>
              <a:t>				case "Hide" :</a:t>
            </a:r>
          </a:p>
          <a:p>
            <a:pPr defTabSz="180000"/>
            <a:r>
              <a:rPr lang="en-US" altLang="ko-KR" sz="1700" dirty="0"/>
              <a:t>					</a:t>
            </a:r>
            <a:r>
              <a:rPr lang="en-US" altLang="ko-KR" sz="1700" dirty="0" err="1"/>
              <a:t>imgLabel.setVisible</a:t>
            </a:r>
            <a:r>
              <a:rPr lang="en-US" altLang="ko-KR" sz="1700" dirty="0"/>
              <a:t>(false);</a:t>
            </a:r>
          </a:p>
          <a:p>
            <a:pPr defTabSz="180000"/>
            <a:r>
              <a:rPr lang="en-US" altLang="ko-KR" sz="1700" dirty="0"/>
              <a:t>					break;</a:t>
            </a:r>
          </a:p>
          <a:p>
            <a:pPr defTabSz="180000"/>
            <a:r>
              <a:rPr lang="en-US" altLang="ko-KR" sz="1700" dirty="0"/>
              <a:t>				case "</a:t>
            </a:r>
            <a:r>
              <a:rPr lang="en-US" altLang="ko-KR" sz="1700" dirty="0" err="1"/>
              <a:t>ReShow</a:t>
            </a:r>
            <a:r>
              <a:rPr lang="en-US" altLang="ko-KR" sz="1700" dirty="0"/>
              <a:t>" :</a:t>
            </a:r>
          </a:p>
          <a:p>
            <a:pPr defTabSz="180000"/>
            <a:r>
              <a:rPr lang="en-US" altLang="ko-KR" sz="1700" dirty="0"/>
              <a:t>					</a:t>
            </a:r>
            <a:r>
              <a:rPr lang="en-US" altLang="ko-KR" sz="1700" dirty="0" err="1"/>
              <a:t>imgLabel.setVisible</a:t>
            </a:r>
            <a:r>
              <a:rPr lang="en-US" altLang="ko-KR" sz="1700" dirty="0"/>
              <a:t>(true);</a:t>
            </a:r>
          </a:p>
          <a:p>
            <a:pPr defTabSz="180000"/>
            <a:r>
              <a:rPr lang="en-US" altLang="ko-KR" sz="1700" dirty="0"/>
              <a:t>					break;</a:t>
            </a:r>
          </a:p>
          <a:p>
            <a:pPr defTabSz="180000"/>
            <a:r>
              <a:rPr lang="en-US" altLang="ko-KR" sz="1700" dirty="0"/>
              <a:t>				case "Exit" :</a:t>
            </a:r>
          </a:p>
          <a:p>
            <a:pPr defTabSz="180000"/>
            <a:r>
              <a:rPr lang="en-US" altLang="ko-KR" sz="1700" dirty="0"/>
              <a:t>					</a:t>
            </a:r>
            <a:r>
              <a:rPr lang="en-US" altLang="ko-KR" sz="1700" dirty="0" err="1"/>
              <a:t>System.exit</a:t>
            </a:r>
            <a:r>
              <a:rPr lang="en-US" altLang="ko-KR" sz="1700" dirty="0"/>
              <a:t>(0);</a:t>
            </a:r>
          </a:p>
          <a:p>
            <a:pPr defTabSz="180000"/>
            <a:r>
              <a:rPr lang="en-US" altLang="ko-KR" sz="1700" dirty="0"/>
              <a:t>					break;</a:t>
            </a:r>
          </a:p>
          <a:p>
            <a:pPr defTabSz="180000"/>
            <a:r>
              <a:rPr lang="en-US" altLang="ko-KR" sz="1700" dirty="0"/>
              <a:t>			}</a:t>
            </a:r>
          </a:p>
          <a:p>
            <a:pPr defTabSz="180000"/>
            <a:r>
              <a:rPr lang="en-US" altLang="ko-KR" sz="1700" dirty="0"/>
              <a:t>		}</a:t>
            </a:r>
          </a:p>
          <a:p>
            <a:pPr defTabSz="180000"/>
            <a:r>
              <a:rPr lang="en-US" altLang="ko-KR" sz="1700" dirty="0"/>
              <a:t>	}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0376" y="2152498"/>
            <a:ext cx="2003889" cy="1812717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7081915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sz="2800" dirty="0">
                <a:solidFill>
                  <a:srgbClr val="000000"/>
                </a:solidFill>
              </a:rPr>
              <a:t>예제 </a:t>
            </a:r>
            <a:r>
              <a:rPr lang="en-US" altLang="ko-KR" sz="2800" dirty="0">
                <a:solidFill>
                  <a:srgbClr val="000000"/>
                </a:solidFill>
              </a:rPr>
              <a:t>14-2</a:t>
            </a:r>
            <a:r>
              <a:rPr lang="ko-KR" altLang="en-US" sz="2800" dirty="0">
                <a:solidFill>
                  <a:srgbClr val="000000"/>
                </a:solidFill>
              </a:rPr>
              <a:t> </a:t>
            </a:r>
            <a:r>
              <a:rPr lang="en-US" altLang="ko-KR" sz="2800" dirty="0">
                <a:solidFill>
                  <a:srgbClr val="000000"/>
                </a:solidFill>
              </a:rPr>
              <a:t>: </a:t>
            </a:r>
            <a:r>
              <a:rPr lang="ko-KR" altLang="en-US" sz="2800" dirty="0">
                <a:solidFill>
                  <a:srgbClr val="000000"/>
                </a:solidFill>
              </a:rPr>
              <a:t>메뉴아이템 선택 시 </a:t>
            </a:r>
            <a:r>
              <a:rPr lang="en-US" altLang="ko-KR" sz="2800" dirty="0">
                <a:solidFill>
                  <a:srgbClr val="000000"/>
                </a:solidFill>
              </a:rPr>
              <a:t>Action </a:t>
            </a:r>
            <a:r>
              <a:rPr lang="ko-KR" altLang="en-US" sz="2800" dirty="0" err="1">
                <a:solidFill>
                  <a:srgbClr val="000000"/>
                </a:solidFill>
              </a:rPr>
              <a:t>리스너</a:t>
            </a:r>
            <a:r>
              <a:rPr lang="ko-KR" altLang="en-US" sz="2800" dirty="0">
                <a:solidFill>
                  <a:srgbClr val="000000"/>
                </a:solidFill>
              </a:rPr>
              <a:t> 활용</a:t>
            </a:r>
            <a:r>
              <a:rPr lang="en-US" altLang="ko-KR" sz="1800" dirty="0" smtClean="0">
                <a:solidFill>
                  <a:srgbClr val="000000"/>
                </a:solidFill>
              </a:rPr>
              <a:t>(5/5</a:t>
            </a:r>
            <a:r>
              <a:rPr lang="en-US" altLang="ko-KR" sz="1800" dirty="0">
                <a:solidFill>
                  <a:srgbClr val="000000"/>
                </a:solidFill>
              </a:rPr>
              <a:t>)</a:t>
            </a:r>
            <a:endParaRPr lang="ko-KR" altLang="en-US" sz="2400" dirty="0"/>
          </a:p>
        </p:txBody>
      </p:sp>
      <p:sp>
        <p:nvSpPr>
          <p:cNvPr id="5" name="직사각형 4"/>
          <p:cNvSpPr/>
          <p:nvPr/>
        </p:nvSpPr>
        <p:spPr>
          <a:xfrm>
            <a:off x="2209800" y="1556793"/>
            <a:ext cx="6336704" cy="120032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800" dirty="0"/>
              <a:t>	public static void main(String [] </a:t>
            </a:r>
            <a:r>
              <a:rPr lang="en-US" altLang="ko-KR" sz="1800" dirty="0" err="1"/>
              <a:t>args</a:t>
            </a:r>
            <a:r>
              <a:rPr lang="en-US" altLang="ko-KR" sz="1800" dirty="0"/>
              <a:t>) {</a:t>
            </a:r>
          </a:p>
          <a:p>
            <a:pPr defTabSz="180000"/>
            <a:r>
              <a:rPr lang="en-US" altLang="ko-KR" sz="1800" dirty="0"/>
              <a:t>		new </a:t>
            </a:r>
            <a:r>
              <a:rPr lang="en-US" altLang="ko-KR" sz="1800" dirty="0" err="1"/>
              <a:t>MenuActionEventEx</a:t>
            </a:r>
            <a:r>
              <a:rPr lang="en-US" altLang="ko-KR" sz="1800" dirty="0"/>
              <a:t>();</a:t>
            </a:r>
          </a:p>
          <a:p>
            <a:pPr defTabSz="180000"/>
            <a:r>
              <a:rPr lang="en-US" altLang="ko-KR" sz="1800" dirty="0"/>
              <a:t>	}</a:t>
            </a:r>
          </a:p>
          <a:p>
            <a:pPr defTabSz="180000"/>
            <a:r>
              <a:rPr lang="en-US" altLang="ko-KR" sz="1800" dirty="0"/>
              <a:t>}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124387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smtClean="0"/>
              <a:t>강의 내용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ts val="2200"/>
              </a:spcBef>
            </a:pPr>
            <a:r>
              <a:rPr lang="ko-KR" altLang="en-US" dirty="0" smtClean="0"/>
              <a:t>메뉴 만들기</a:t>
            </a:r>
            <a:endParaRPr lang="en-US" altLang="ko-KR" dirty="0" smtClean="0"/>
          </a:p>
          <a:p>
            <a:pPr>
              <a:spcBef>
                <a:spcPts val="2200"/>
              </a:spcBef>
            </a:pPr>
            <a:r>
              <a:rPr lang="ko-KR" altLang="en-US" dirty="0" err="1" smtClean="0">
                <a:solidFill>
                  <a:schemeClr val="accent2"/>
                </a:solidFill>
              </a:rPr>
              <a:t>툴바</a:t>
            </a:r>
            <a:endParaRPr lang="en-US" altLang="ko-KR" dirty="0" smtClean="0">
              <a:solidFill>
                <a:schemeClr val="accent2"/>
              </a:solidFill>
            </a:endParaRPr>
          </a:p>
          <a:p>
            <a:pPr>
              <a:spcBef>
                <a:spcPts val="2200"/>
              </a:spcBef>
            </a:pPr>
            <a:r>
              <a:rPr lang="ko-KR" altLang="en-US" dirty="0" err="1" smtClean="0"/>
              <a:t>툴팁</a:t>
            </a:r>
            <a:endParaRPr lang="en-US" altLang="ko-KR" dirty="0" smtClean="0"/>
          </a:p>
          <a:p>
            <a:pPr>
              <a:spcBef>
                <a:spcPts val="2200"/>
              </a:spcBef>
            </a:pPr>
            <a:r>
              <a:rPr lang="ko-KR" altLang="en-US" dirty="0" smtClean="0"/>
              <a:t>다이얼로그 만들기</a:t>
            </a:r>
            <a:endParaRPr lang="en-US" altLang="ko-KR" dirty="0" smtClean="0"/>
          </a:p>
          <a:p>
            <a:pPr>
              <a:spcBef>
                <a:spcPts val="2200"/>
              </a:spcBef>
            </a:pPr>
            <a:r>
              <a:rPr lang="ko-KR" altLang="en-US" dirty="0" smtClean="0"/>
              <a:t>팝업 다이얼로그</a:t>
            </a:r>
            <a:endParaRPr lang="en-US" altLang="ko-KR" dirty="0" smtClean="0"/>
          </a:p>
          <a:p>
            <a:pPr>
              <a:spcBef>
                <a:spcPts val="2200"/>
              </a:spcBef>
            </a:pPr>
            <a:r>
              <a:rPr lang="ko-KR" altLang="en-US" dirty="0" smtClean="0"/>
              <a:t>파일 다이얼로그</a:t>
            </a:r>
            <a:endParaRPr lang="en-US" altLang="ko-KR" dirty="0" smtClean="0"/>
          </a:p>
          <a:p>
            <a:pPr>
              <a:spcBef>
                <a:spcPts val="2200"/>
              </a:spcBef>
            </a:pPr>
            <a:r>
              <a:rPr lang="ko-KR" altLang="en-US" dirty="0" smtClean="0"/>
              <a:t>컬러 다이얼로그</a:t>
            </a:r>
            <a:endParaRPr lang="en-US" altLang="ko-KR" dirty="0" smtClean="0"/>
          </a:p>
          <a:p>
            <a:pPr>
              <a:spcBef>
                <a:spcPts val="2200"/>
              </a:spcBef>
            </a:pPr>
            <a:r>
              <a:rPr lang="ko-KR" altLang="en-US" dirty="0" err="1" smtClean="0"/>
              <a:t>탭팬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27306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JToolBar</a:t>
            </a:r>
            <a:r>
              <a:rPr lang="en-US" altLang="ko-KR" sz="2400" dirty="0"/>
              <a:t>(1/2)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5520" y="2276872"/>
            <a:ext cx="8421812" cy="2664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2560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0000"/>
                </a:solidFill>
              </a:rPr>
              <a:t>메뉴 구성</a:t>
            </a:r>
            <a:r>
              <a:rPr lang="en-US" altLang="ko-KR" sz="2400" dirty="0" smtClean="0">
                <a:solidFill>
                  <a:srgbClr val="000000"/>
                </a:solidFill>
              </a:rPr>
              <a:t>(1/2</a:t>
            </a:r>
            <a:r>
              <a:rPr lang="en-US" altLang="ko-KR" sz="2400" dirty="0">
                <a:solidFill>
                  <a:srgbClr val="000000"/>
                </a:solidFill>
              </a:rPr>
              <a:t>)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l="819" r="2492"/>
          <a:stretch/>
        </p:blipFill>
        <p:spPr>
          <a:xfrm>
            <a:off x="1729515" y="2348880"/>
            <a:ext cx="8732970" cy="2664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065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>
                <a:solidFill>
                  <a:srgbClr val="000000"/>
                </a:solidFill>
              </a:rPr>
              <a:t>JToolBar</a:t>
            </a:r>
            <a:r>
              <a:rPr lang="en-US" altLang="ko-KR" sz="2400" dirty="0">
                <a:solidFill>
                  <a:srgbClr val="000000"/>
                </a:solidFill>
              </a:rPr>
              <a:t>(2/2)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툴바를</a:t>
            </a:r>
            <a:r>
              <a:rPr lang="en-US" altLang="ko-KR" dirty="0"/>
              <a:t> </a:t>
            </a:r>
            <a:r>
              <a:rPr lang="ko-KR" altLang="en-US" dirty="0"/>
              <a:t>구현한 컴포넌트</a:t>
            </a:r>
            <a:endParaRPr lang="en-US" altLang="ko-KR" dirty="0"/>
          </a:p>
          <a:p>
            <a:pPr lvl="1"/>
            <a:r>
              <a:rPr lang="ko-KR" altLang="en-US" dirty="0"/>
              <a:t>여러 컴포넌트를 담을 수 있는 컨테이너</a:t>
            </a:r>
            <a:endParaRPr lang="en-US" altLang="ko-KR" dirty="0"/>
          </a:p>
          <a:p>
            <a:pPr lvl="1"/>
            <a:r>
              <a:rPr lang="ko-KR" altLang="en-US" dirty="0" smtClean="0"/>
              <a:t>스윙</a:t>
            </a:r>
            <a:r>
              <a:rPr lang="en-US" altLang="ko-KR" dirty="0" smtClean="0"/>
              <a:t> </a:t>
            </a:r>
            <a:r>
              <a:rPr lang="ko-KR" altLang="en-US" dirty="0" smtClean="0"/>
              <a:t>컴포넌트를 부착하여 아이콘 형태의 메뉴를 제공</a:t>
            </a:r>
            <a:endParaRPr lang="en-US" altLang="ko-KR" dirty="0" smtClean="0"/>
          </a:p>
          <a:p>
            <a:r>
              <a:rPr lang="ko-KR" altLang="en-US" dirty="0" err="1" smtClean="0"/>
              <a:t>툴바의</a:t>
            </a:r>
            <a:r>
              <a:rPr lang="ko-KR" altLang="en-US" dirty="0" smtClean="0"/>
              <a:t> </a:t>
            </a:r>
            <a:r>
              <a:rPr lang="ko-KR" altLang="en-US" dirty="0"/>
              <a:t>모양은 한 행</a:t>
            </a:r>
            <a:r>
              <a:rPr lang="en-US" altLang="ko-KR" dirty="0"/>
              <a:t> </a:t>
            </a:r>
            <a:r>
              <a:rPr lang="ko-KR" altLang="en-US" dirty="0"/>
              <a:t>혹은 </a:t>
            </a:r>
            <a:r>
              <a:rPr lang="ko-KR" altLang="en-US" dirty="0" smtClean="0"/>
              <a:t>한 열로만 </a:t>
            </a:r>
            <a:r>
              <a:rPr lang="ko-KR" altLang="en-US" dirty="0"/>
              <a:t>표현 가능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642267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툴바가</a:t>
            </a:r>
            <a:r>
              <a:rPr lang="ko-KR" altLang="en-US" dirty="0"/>
              <a:t> 부착되는 위치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툴바는</a:t>
            </a:r>
            <a:r>
              <a:rPr lang="ko-KR" altLang="en-US" dirty="0"/>
              <a:t> </a:t>
            </a:r>
            <a:r>
              <a:rPr lang="en-US" altLang="ko-KR" dirty="0" err="1"/>
              <a:t>BorderLayout</a:t>
            </a:r>
            <a:r>
              <a:rPr lang="en-US" altLang="ko-KR" dirty="0"/>
              <a:t> </a:t>
            </a:r>
            <a:r>
              <a:rPr lang="ko-KR" altLang="en-US" dirty="0"/>
              <a:t>배치</a:t>
            </a:r>
            <a:r>
              <a:rPr lang="en-US" altLang="ko-KR" dirty="0"/>
              <a:t> </a:t>
            </a:r>
            <a:r>
              <a:rPr lang="ko-KR" altLang="en-US" dirty="0"/>
              <a:t>관리자를 가진 컨테이너에만 부착 가능함</a:t>
            </a:r>
            <a:endParaRPr lang="en-US" altLang="ko-KR" dirty="0"/>
          </a:p>
          <a:p>
            <a:pPr lvl="1"/>
            <a:r>
              <a:rPr lang="ko-KR" altLang="en-US" dirty="0" smtClean="0"/>
              <a:t>상</a:t>
            </a:r>
            <a:r>
              <a:rPr lang="en-US" altLang="ko-KR" dirty="0"/>
              <a:t>(NORTH), </a:t>
            </a:r>
            <a:r>
              <a:rPr lang="ko-KR" altLang="en-US" dirty="0"/>
              <a:t>하</a:t>
            </a:r>
            <a:r>
              <a:rPr lang="en-US" altLang="ko-KR" dirty="0"/>
              <a:t>(SOUTH), </a:t>
            </a:r>
            <a:r>
              <a:rPr lang="ko-KR" altLang="en-US" dirty="0"/>
              <a:t>좌</a:t>
            </a:r>
            <a:r>
              <a:rPr lang="en-US" altLang="ko-KR" dirty="0"/>
              <a:t>(WEST), </a:t>
            </a:r>
            <a:r>
              <a:rPr lang="ko-KR" altLang="en-US" dirty="0"/>
              <a:t>우</a:t>
            </a:r>
            <a:r>
              <a:rPr lang="en-US" altLang="ko-KR" dirty="0"/>
              <a:t>(EAST)</a:t>
            </a:r>
            <a:r>
              <a:rPr lang="ko-KR" altLang="en-US" dirty="0"/>
              <a:t> 측의 모서리 중 </a:t>
            </a:r>
            <a:r>
              <a:rPr lang="ko-KR" altLang="en-US" dirty="0" smtClean="0"/>
              <a:t>하나</a:t>
            </a:r>
            <a:endParaRPr lang="en-US" altLang="ko-KR" dirty="0"/>
          </a:p>
          <a:p>
            <a:pPr lvl="1"/>
            <a:r>
              <a:rPr lang="ko-KR" altLang="en-US" dirty="0" smtClean="0"/>
              <a:t>사용자가 </a:t>
            </a:r>
            <a:r>
              <a:rPr lang="ko-KR" altLang="en-US" dirty="0"/>
              <a:t>드래그로 </a:t>
            </a:r>
            <a:r>
              <a:rPr lang="ko-KR" altLang="en-US" dirty="0" smtClean="0"/>
              <a:t>부착 위치를 바꿀 수 있음</a:t>
            </a:r>
            <a:endParaRPr lang="en-US" altLang="ko-KR" dirty="0"/>
          </a:p>
          <a:p>
            <a:pPr lvl="2"/>
            <a:r>
              <a:rPr lang="ko-KR" altLang="en-US" dirty="0"/>
              <a:t>그러나 드래그에 의한 이동을 불가능하게 제어할 수 있음</a:t>
            </a:r>
            <a:endParaRPr lang="en-US" altLang="ko-KR" dirty="0"/>
          </a:p>
          <a:p>
            <a:r>
              <a:rPr lang="ko-KR" altLang="en-US" dirty="0"/>
              <a:t>사용자의 드래그로 컨테이너와 떨어져서 독립적인 다이얼로그 형태로 존재할 수도 있음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153243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툴바</a:t>
            </a:r>
            <a:r>
              <a:rPr lang="ko-KR" altLang="en-US" dirty="0"/>
              <a:t> 만드는 과정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ko-KR" dirty="0"/>
              <a:t>1. </a:t>
            </a:r>
            <a:r>
              <a:rPr lang="en-US" altLang="ko-KR" dirty="0" err="1"/>
              <a:t>JToolBar</a:t>
            </a:r>
            <a:r>
              <a:rPr lang="en-US" altLang="ko-KR" dirty="0"/>
              <a:t> </a:t>
            </a:r>
            <a:r>
              <a:rPr lang="ko-KR" altLang="en-US" dirty="0"/>
              <a:t>객체 생성</a:t>
            </a:r>
            <a:endParaRPr lang="en-US" altLang="ko-KR" dirty="0"/>
          </a:p>
          <a:p>
            <a:pPr lvl="1">
              <a:buNone/>
            </a:pPr>
            <a:endParaRPr lang="en-US" altLang="ko-KR" dirty="0"/>
          </a:p>
          <a:p>
            <a:pPr>
              <a:spcBef>
                <a:spcPts val="4000"/>
              </a:spcBef>
              <a:buNone/>
            </a:pPr>
            <a:r>
              <a:rPr lang="en-US" altLang="ko-KR" dirty="0"/>
              <a:t>2. </a:t>
            </a:r>
            <a:r>
              <a:rPr lang="ko-KR" altLang="en-US" dirty="0"/>
              <a:t>메뉴로 사용할 컴포넌트를 </a:t>
            </a:r>
            <a:r>
              <a:rPr lang="ko-KR" altLang="en-US" dirty="0" err="1" smtClean="0"/>
              <a:t>툴바에</a:t>
            </a:r>
            <a:r>
              <a:rPr lang="ko-KR" altLang="en-US" dirty="0" smtClean="0"/>
              <a:t> </a:t>
            </a:r>
            <a:r>
              <a:rPr lang="ko-KR" altLang="en-US" dirty="0"/>
              <a:t>삽입</a:t>
            </a:r>
            <a:endParaRPr lang="en-US" altLang="ko-KR" dirty="0"/>
          </a:p>
          <a:p>
            <a:pPr lvl="1">
              <a:buNone/>
            </a:pPr>
            <a:endParaRPr lang="en-US" altLang="ko-KR" dirty="0"/>
          </a:p>
          <a:p>
            <a:pPr lvl="1">
              <a:buNone/>
            </a:pPr>
            <a:endParaRPr lang="en-US" altLang="ko-KR" dirty="0"/>
          </a:p>
          <a:p>
            <a:pPr lvl="1">
              <a:buNone/>
            </a:pPr>
            <a:endParaRPr lang="en-US" altLang="ko-KR" dirty="0"/>
          </a:p>
          <a:p>
            <a:pPr>
              <a:spcBef>
                <a:spcPts val="2000"/>
              </a:spcBef>
              <a:buNone/>
            </a:pPr>
            <a:r>
              <a:rPr lang="en-US" altLang="ko-KR" dirty="0"/>
              <a:t>3. </a:t>
            </a:r>
            <a:r>
              <a:rPr lang="ko-KR" altLang="en-US" dirty="0" err="1" smtClean="0"/>
              <a:t>툴바를</a:t>
            </a:r>
            <a:r>
              <a:rPr lang="ko-KR" altLang="en-US" dirty="0" smtClean="0"/>
              <a:t> </a:t>
            </a:r>
            <a:r>
              <a:rPr lang="ko-KR" altLang="en-US" dirty="0"/>
              <a:t>컨테이너에 </a:t>
            </a:r>
            <a:r>
              <a:rPr lang="ko-KR" altLang="en-US" dirty="0" smtClean="0"/>
              <a:t>삽입</a:t>
            </a:r>
            <a:endParaRPr lang="en-US" altLang="ko-KR" dirty="0"/>
          </a:p>
          <a:p>
            <a:pPr lvl="1"/>
            <a:r>
              <a:rPr lang="en-US" altLang="ko-KR" dirty="0" err="1"/>
              <a:t>BorderLayout</a:t>
            </a:r>
            <a:r>
              <a:rPr lang="en-US" altLang="ko-KR" dirty="0"/>
              <a:t> </a:t>
            </a:r>
            <a:r>
              <a:rPr lang="ko-KR" altLang="en-US" dirty="0"/>
              <a:t>배치 관리자가 설정된 컨테이너에만 부착 </a:t>
            </a:r>
            <a:r>
              <a:rPr lang="ko-KR" altLang="en-US" dirty="0" smtClean="0"/>
              <a:t>가능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2495600" y="2031538"/>
            <a:ext cx="6120680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800" dirty="0" err="1"/>
              <a:t>JToolBar</a:t>
            </a:r>
            <a:r>
              <a:rPr lang="en-US" altLang="ko-KR" sz="1800" dirty="0"/>
              <a:t> </a:t>
            </a:r>
            <a:r>
              <a:rPr lang="en-US" altLang="ko-KR" sz="1800" dirty="0" err="1"/>
              <a:t>toolBar</a:t>
            </a:r>
            <a:r>
              <a:rPr lang="en-US" altLang="ko-KR" sz="1800" dirty="0"/>
              <a:t> = new </a:t>
            </a:r>
            <a:r>
              <a:rPr lang="en-US" altLang="ko-KR" sz="1800" dirty="0" err="1"/>
              <a:t>JToolBar</a:t>
            </a:r>
            <a:r>
              <a:rPr lang="en-US" altLang="ko-KR" sz="1800" dirty="0"/>
              <a:t>("</a:t>
            </a:r>
            <a:r>
              <a:rPr lang="en-US" altLang="ko-KR" sz="1800" dirty="0" err="1"/>
              <a:t>Kitae</a:t>
            </a:r>
            <a:r>
              <a:rPr lang="en-US" altLang="ko-KR" sz="1800" dirty="0"/>
              <a:t> Menu");</a:t>
            </a:r>
            <a:endParaRPr lang="ko-KR" altLang="en-US" sz="1800" dirty="0"/>
          </a:p>
        </p:txBody>
      </p:sp>
      <p:sp>
        <p:nvSpPr>
          <p:cNvPr id="5" name="직사각형 4"/>
          <p:cNvSpPr/>
          <p:nvPr/>
        </p:nvSpPr>
        <p:spPr>
          <a:xfrm>
            <a:off x="2495600" y="3284984"/>
            <a:ext cx="6120680" cy="92333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800" dirty="0" err="1"/>
              <a:t>toolBar.add</a:t>
            </a:r>
            <a:r>
              <a:rPr lang="en-US" altLang="ko-KR" sz="1800" dirty="0"/>
              <a:t>(new </a:t>
            </a:r>
            <a:r>
              <a:rPr lang="en-US" altLang="ko-KR" sz="1800" dirty="0" err="1"/>
              <a:t>JButton</a:t>
            </a:r>
            <a:r>
              <a:rPr lang="en-US" altLang="ko-KR" sz="1800" dirty="0"/>
              <a:t>("New")); // </a:t>
            </a:r>
            <a:r>
              <a:rPr lang="ko-KR" altLang="en-US" sz="1800" dirty="0"/>
              <a:t>버튼 삽입</a:t>
            </a:r>
          </a:p>
          <a:p>
            <a:r>
              <a:rPr lang="en-US" altLang="ko-KR" sz="1800" dirty="0" err="1"/>
              <a:t>toolBar.addSeparator</a:t>
            </a:r>
            <a:r>
              <a:rPr lang="en-US" altLang="ko-KR" sz="1800" dirty="0"/>
              <a:t>(); // </a:t>
            </a:r>
            <a:r>
              <a:rPr lang="ko-KR" altLang="en-US" sz="1800" dirty="0"/>
              <a:t>분리 공간 삽입</a:t>
            </a:r>
          </a:p>
          <a:p>
            <a:r>
              <a:rPr lang="en-US" altLang="ko-KR" sz="1800" dirty="0" err="1"/>
              <a:t>toolBar.add</a:t>
            </a:r>
            <a:r>
              <a:rPr lang="en-US" altLang="ko-KR" sz="1800" dirty="0"/>
              <a:t>(new </a:t>
            </a:r>
            <a:r>
              <a:rPr lang="en-US" altLang="ko-KR" sz="1800" dirty="0" err="1"/>
              <a:t>JTextField</a:t>
            </a:r>
            <a:r>
              <a:rPr lang="en-US" altLang="ko-KR" sz="1800" dirty="0"/>
              <a:t>("text field")); // </a:t>
            </a:r>
            <a:r>
              <a:rPr lang="ko-KR" altLang="en-US" sz="1800" dirty="0"/>
              <a:t>텍스트필드 삽입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2927648" y="5600005"/>
            <a:ext cx="6120680" cy="6463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800" dirty="0"/>
              <a:t>// </a:t>
            </a:r>
            <a:r>
              <a:rPr lang="ko-KR" altLang="en-US" sz="1800" dirty="0"/>
              <a:t>컨테이너의 </a:t>
            </a:r>
            <a:r>
              <a:rPr lang="en-US" altLang="ko-KR" sz="1800" dirty="0"/>
              <a:t>NORTH</a:t>
            </a:r>
            <a:r>
              <a:rPr lang="ko-KR" altLang="en-US" sz="1800" dirty="0"/>
              <a:t>에 툴바를 삽입한다</a:t>
            </a:r>
            <a:r>
              <a:rPr lang="en-US" altLang="ko-KR" sz="1800" dirty="0"/>
              <a:t>.</a:t>
            </a:r>
          </a:p>
          <a:p>
            <a:r>
              <a:rPr lang="en-US" altLang="ko-KR" sz="1800" dirty="0" err="1"/>
              <a:t>container.add</a:t>
            </a:r>
            <a:r>
              <a:rPr lang="en-US" altLang="ko-KR" sz="1800" dirty="0"/>
              <a:t>(</a:t>
            </a:r>
            <a:r>
              <a:rPr lang="en-US" altLang="ko-KR" sz="1800" dirty="0" err="1"/>
              <a:t>toolBar</a:t>
            </a:r>
            <a:r>
              <a:rPr lang="en-US" altLang="ko-KR" sz="1800" dirty="0"/>
              <a:t>, </a:t>
            </a:r>
            <a:r>
              <a:rPr lang="en-US" altLang="ko-KR" sz="1800" dirty="0" err="1"/>
              <a:t>BorderLayout.NORTH</a:t>
            </a:r>
            <a:r>
              <a:rPr lang="en-US" altLang="ko-KR" sz="1800" dirty="0"/>
              <a:t>); 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2615828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툴바와</a:t>
            </a:r>
            <a:r>
              <a:rPr lang="ko-KR" altLang="en-US" dirty="0"/>
              <a:t> 관련 주요 </a:t>
            </a:r>
            <a:r>
              <a:rPr lang="ko-KR" altLang="en-US" dirty="0" err="1"/>
              <a:t>메소드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툴바</a:t>
            </a:r>
            <a:r>
              <a:rPr lang="ko-KR" altLang="en-US" dirty="0"/>
              <a:t> </a:t>
            </a:r>
            <a:r>
              <a:rPr lang="ko-KR" altLang="en-US" dirty="0" err="1"/>
              <a:t>생성자</a:t>
            </a:r>
            <a:endParaRPr lang="en-US" altLang="ko-KR" dirty="0"/>
          </a:p>
          <a:p>
            <a:pPr lvl="1"/>
            <a:r>
              <a:rPr lang="en-US" altLang="ko-KR" dirty="0" err="1"/>
              <a:t>JToolBar</a:t>
            </a:r>
            <a:r>
              <a:rPr lang="en-US" altLang="ko-KR" dirty="0"/>
              <a:t>()</a:t>
            </a:r>
          </a:p>
          <a:p>
            <a:pPr lvl="1"/>
            <a:r>
              <a:rPr lang="en-US" altLang="ko-KR" dirty="0" err="1"/>
              <a:t>JToolBar</a:t>
            </a:r>
            <a:r>
              <a:rPr lang="en-US" altLang="ko-KR" dirty="0"/>
              <a:t>(String title)</a:t>
            </a:r>
          </a:p>
          <a:p>
            <a:pPr lvl="2"/>
            <a:r>
              <a:rPr lang="en-US" altLang="ko-KR" dirty="0"/>
              <a:t>title </a:t>
            </a:r>
            <a:r>
              <a:rPr lang="ko-KR" altLang="en-US" dirty="0"/>
              <a:t>문자열</a:t>
            </a:r>
            <a:endParaRPr lang="en-US" altLang="ko-KR" dirty="0"/>
          </a:p>
          <a:p>
            <a:pPr lvl="3"/>
            <a:r>
              <a:rPr lang="ko-KR" altLang="en-US" dirty="0" err="1"/>
              <a:t>툴바가</a:t>
            </a:r>
            <a:r>
              <a:rPr lang="ko-KR" altLang="en-US" dirty="0"/>
              <a:t> 윈도우에서 떨어져 나와 독립적으로 존재할 때 사용할 </a:t>
            </a:r>
            <a:r>
              <a:rPr lang="ko-KR" altLang="en-US" dirty="0" err="1"/>
              <a:t>툴바의</a:t>
            </a:r>
            <a:r>
              <a:rPr lang="ko-KR" altLang="en-US" dirty="0"/>
              <a:t> 타이틀</a:t>
            </a:r>
            <a:endParaRPr lang="en-US" altLang="ko-KR" dirty="0"/>
          </a:p>
          <a:p>
            <a:r>
              <a:rPr lang="ko-KR" altLang="en-US" dirty="0" err="1" smtClean="0"/>
              <a:t>툴바의</a:t>
            </a:r>
            <a:r>
              <a:rPr lang="ko-KR" altLang="en-US" dirty="0" smtClean="0"/>
              <a:t> </a:t>
            </a:r>
            <a:r>
              <a:rPr lang="ko-KR" altLang="en-US" dirty="0"/>
              <a:t>드래그 </a:t>
            </a:r>
            <a:r>
              <a:rPr lang="ko-KR" altLang="en-US" dirty="0" smtClean="0"/>
              <a:t>조정하기</a:t>
            </a:r>
            <a:endParaRPr lang="en-US" altLang="ko-KR" dirty="0"/>
          </a:p>
          <a:p>
            <a:pPr lvl="1"/>
            <a:r>
              <a:rPr lang="en-US" altLang="ko-KR" dirty="0" err="1"/>
              <a:t>JToolBar</a:t>
            </a:r>
            <a:r>
              <a:rPr lang="ko-KR" altLang="en-US" dirty="0"/>
              <a:t>의 </a:t>
            </a:r>
            <a:r>
              <a:rPr lang="en-US" altLang="ko-KR" dirty="0" err="1"/>
              <a:t>setFloatable</a:t>
            </a:r>
            <a:r>
              <a:rPr lang="en-US" altLang="ko-KR" dirty="0"/>
              <a:t>(</a:t>
            </a:r>
            <a:r>
              <a:rPr lang="en-US" altLang="ko-KR" dirty="0" err="1"/>
              <a:t>boolean</a:t>
            </a:r>
            <a:r>
              <a:rPr lang="en-US" altLang="ko-KR" dirty="0"/>
              <a:t> b)</a:t>
            </a:r>
          </a:p>
          <a:p>
            <a:pPr lvl="2"/>
            <a:r>
              <a:rPr lang="en-US" altLang="ko-KR" dirty="0"/>
              <a:t>b</a:t>
            </a:r>
            <a:r>
              <a:rPr lang="ko-KR" altLang="en-US" dirty="0"/>
              <a:t>가 </a:t>
            </a:r>
            <a:r>
              <a:rPr lang="en-US" altLang="ko-KR" dirty="0"/>
              <a:t>true</a:t>
            </a:r>
            <a:r>
              <a:rPr lang="ko-KR" altLang="en-US" dirty="0"/>
              <a:t>이면 </a:t>
            </a:r>
            <a:r>
              <a:rPr lang="ko-KR" altLang="en-US" dirty="0" err="1" smtClean="0"/>
              <a:t>툴바가</a:t>
            </a:r>
            <a:r>
              <a:rPr lang="ko-KR" altLang="en-US" dirty="0" smtClean="0"/>
              <a:t> 드래그로 </a:t>
            </a:r>
            <a:r>
              <a:rPr lang="ko-KR" altLang="en-US" dirty="0"/>
              <a:t>이동 </a:t>
            </a:r>
            <a:r>
              <a:rPr lang="ko-KR" altLang="en-US" dirty="0" smtClean="0"/>
              <a:t>가능하고</a:t>
            </a:r>
            <a:r>
              <a:rPr lang="en-US" altLang="ko-KR" dirty="0" smtClean="0"/>
              <a:t>, </a:t>
            </a:r>
            <a:r>
              <a:rPr lang="en-US" altLang="ko-KR" dirty="0"/>
              <a:t>false</a:t>
            </a:r>
            <a:r>
              <a:rPr lang="ko-KR" altLang="en-US" dirty="0"/>
              <a:t>이면 </a:t>
            </a:r>
            <a:r>
              <a:rPr lang="ko-KR" altLang="en-US" dirty="0" err="1"/>
              <a:t>툴바의</a:t>
            </a:r>
            <a:r>
              <a:rPr lang="ko-KR" altLang="en-US" dirty="0"/>
              <a:t> 핸들이 없어져 드래그 </a:t>
            </a:r>
            <a:r>
              <a:rPr lang="ko-KR" altLang="en-US" dirty="0" smtClean="0"/>
              <a:t>불가</a:t>
            </a:r>
            <a:endParaRPr lang="en-US" altLang="ko-KR" dirty="0"/>
          </a:p>
          <a:p>
            <a:r>
              <a:rPr lang="ko-KR" altLang="en-US" dirty="0" err="1"/>
              <a:t>툴바에</a:t>
            </a:r>
            <a:r>
              <a:rPr lang="ko-KR" altLang="en-US" dirty="0"/>
              <a:t> </a:t>
            </a:r>
            <a:r>
              <a:rPr lang="en-US" altLang="ko-KR" dirty="0"/>
              <a:t>separator </a:t>
            </a:r>
            <a:r>
              <a:rPr lang="ko-KR" altLang="en-US" dirty="0"/>
              <a:t>삽입하기</a:t>
            </a:r>
            <a:endParaRPr lang="en-US" altLang="ko-KR" dirty="0"/>
          </a:p>
          <a:p>
            <a:pPr lvl="1"/>
            <a:r>
              <a:rPr lang="en-US" altLang="ko-KR" dirty="0" err="1"/>
              <a:t>JToolBar</a:t>
            </a:r>
            <a:r>
              <a:rPr lang="ko-KR" altLang="en-US" dirty="0"/>
              <a:t>의 </a:t>
            </a:r>
            <a:r>
              <a:rPr lang="en-US" altLang="ko-KR" dirty="0" err="1"/>
              <a:t>addSeparator</a:t>
            </a:r>
            <a:r>
              <a:rPr lang="en-US" altLang="ko-KR" dirty="0"/>
              <a:t>()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860191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 </a:t>
            </a:r>
            <a:r>
              <a:rPr lang="en-US" altLang="ko-KR" dirty="0"/>
              <a:t>14-3 : </a:t>
            </a:r>
            <a:r>
              <a:rPr lang="ko-KR" altLang="en-US" dirty="0" err="1"/>
              <a:t>툴바</a:t>
            </a:r>
            <a:r>
              <a:rPr lang="ko-KR" altLang="en-US" dirty="0"/>
              <a:t> 만들기</a:t>
            </a:r>
            <a:r>
              <a:rPr lang="en-US" altLang="ko-KR" sz="2400" dirty="0"/>
              <a:t>(1/4)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8002" y="1556792"/>
            <a:ext cx="8689921" cy="4752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6495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 </a:t>
            </a:r>
            <a:r>
              <a:rPr lang="en-US" altLang="ko-KR" dirty="0"/>
              <a:t>14-3 : </a:t>
            </a:r>
            <a:r>
              <a:rPr lang="ko-KR" altLang="en-US" dirty="0" err="1"/>
              <a:t>툴바</a:t>
            </a:r>
            <a:r>
              <a:rPr lang="ko-KR" altLang="en-US" dirty="0"/>
              <a:t> 만들기</a:t>
            </a:r>
            <a:r>
              <a:rPr lang="en-US" altLang="ko-KR" sz="2800" dirty="0"/>
              <a:t>(2/4</a:t>
            </a:r>
            <a:r>
              <a:rPr lang="en-US" altLang="ko-KR" sz="2800" dirty="0" smtClean="0"/>
              <a:t>)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2279576" y="1628801"/>
            <a:ext cx="6624736" cy="36933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800" dirty="0"/>
              <a:t>import </a:t>
            </a:r>
            <a:r>
              <a:rPr lang="en-US" altLang="ko-KR" sz="1800" dirty="0" err="1"/>
              <a:t>javax.swing</a:t>
            </a:r>
            <a:r>
              <a:rPr lang="en-US" altLang="ko-KR" sz="1800" dirty="0"/>
              <a:t>.*;</a:t>
            </a:r>
          </a:p>
          <a:p>
            <a:pPr defTabSz="180000"/>
            <a:r>
              <a:rPr lang="en-US" altLang="ko-KR" sz="1800" dirty="0"/>
              <a:t>import java.awt.*;</a:t>
            </a:r>
          </a:p>
          <a:p>
            <a:pPr defTabSz="180000"/>
            <a:endParaRPr lang="ko-KR" altLang="en-US" sz="1800" dirty="0"/>
          </a:p>
          <a:p>
            <a:pPr defTabSz="180000"/>
            <a:r>
              <a:rPr lang="en-US" altLang="ko-KR" sz="1800" b="1" dirty="0"/>
              <a:t>public class </a:t>
            </a:r>
            <a:r>
              <a:rPr lang="en-US" altLang="ko-KR" sz="1800" b="1" dirty="0" err="1"/>
              <a:t>ToolBarEx</a:t>
            </a:r>
            <a:r>
              <a:rPr lang="en-US" altLang="ko-KR" sz="1800" b="1" dirty="0"/>
              <a:t> extends </a:t>
            </a:r>
            <a:r>
              <a:rPr lang="en-US" altLang="ko-KR" sz="1800" b="1" dirty="0" err="1"/>
              <a:t>JFrame</a:t>
            </a:r>
            <a:r>
              <a:rPr lang="en-US" altLang="ko-KR" sz="1800" b="1" dirty="0"/>
              <a:t> {</a:t>
            </a:r>
          </a:p>
          <a:p>
            <a:pPr defTabSz="180000"/>
            <a:r>
              <a:rPr lang="en-US" altLang="ko-KR" sz="1800" dirty="0"/>
              <a:t>	private Container </a:t>
            </a:r>
            <a:r>
              <a:rPr lang="en-US" altLang="ko-KR" sz="1800" dirty="0" err="1"/>
              <a:t>contentPane</a:t>
            </a:r>
            <a:r>
              <a:rPr lang="en-US" altLang="ko-KR" sz="1800" dirty="0"/>
              <a:t>;</a:t>
            </a:r>
            <a:endParaRPr lang="en-US" altLang="ko-KR" sz="1800" b="1" dirty="0"/>
          </a:p>
          <a:p>
            <a:pPr defTabSz="180000"/>
            <a:r>
              <a:rPr lang="en-US" altLang="ko-KR" sz="1800" dirty="0"/>
              <a:t>	public </a:t>
            </a:r>
            <a:r>
              <a:rPr lang="en-US" altLang="ko-KR" sz="1800" dirty="0" err="1"/>
              <a:t>ToolBarEx</a:t>
            </a:r>
            <a:r>
              <a:rPr lang="en-US" altLang="ko-KR" sz="1800" dirty="0"/>
              <a:t>() {</a:t>
            </a:r>
          </a:p>
          <a:p>
            <a:pPr defTabSz="180000"/>
            <a:r>
              <a:rPr lang="en-US" altLang="ko-KR" sz="1800" dirty="0"/>
              <a:t>		</a:t>
            </a:r>
            <a:r>
              <a:rPr lang="en-US" altLang="ko-KR" sz="1800" dirty="0" err="1"/>
              <a:t>setTitle</a:t>
            </a:r>
            <a:r>
              <a:rPr lang="en-US" altLang="ko-KR" sz="1800" dirty="0"/>
              <a:t>("</a:t>
            </a:r>
            <a:r>
              <a:rPr lang="ko-KR" altLang="en-US" sz="1800" dirty="0" err="1"/>
              <a:t>툴바</a:t>
            </a:r>
            <a:r>
              <a:rPr lang="ko-KR" altLang="en-US" sz="1800" dirty="0"/>
              <a:t> 만들기  예제</a:t>
            </a:r>
            <a:r>
              <a:rPr lang="en-US" altLang="ko-KR" sz="1800" dirty="0"/>
              <a:t>");	</a:t>
            </a:r>
          </a:p>
          <a:p>
            <a:pPr defTabSz="180000"/>
            <a:r>
              <a:rPr lang="en-US" altLang="ko-KR" sz="1800" dirty="0"/>
              <a:t>		</a:t>
            </a:r>
            <a:r>
              <a:rPr lang="en-US" altLang="ko-KR" sz="1800" dirty="0" err="1"/>
              <a:t>setDefaultCloseOperation</a:t>
            </a:r>
            <a:r>
              <a:rPr lang="en-US" altLang="ko-KR" sz="1800" dirty="0"/>
              <a:t>(</a:t>
            </a:r>
            <a:r>
              <a:rPr lang="en-US" altLang="ko-KR" sz="1800" dirty="0" err="1"/>
              <a:t>JFrame.EXIT_ON_CLOSE</a:t>
            </a:r>
            <a:r>
              <a:rPr lang="en-US" altLang="ko-KR" sz="1800" dirty="0"/>
              <a:t>);</a:t>
            </a:r>
          </a:p>
          <a:p>
            <a:pPr defTabSz="180000"/>
            <a:r>
              <a:rPr lang="en-US" altLang="ko-KR" sz="1800" dirty="0"/>
              <a:t>		</a:t>
            </a:r>
            <a:r>
              <a:rPr lang="en-US" altLang="ko-KR" sz="1800" dirty="0" err="1"/>
              <a:t>contentPane</a:t>
            </a:r>
            <a:r>
              <a:rPr lang="en-US" altLang="ko-KR" sz="1800" dirty="0"/>
              <a:t> = </a:t>
            </a:r>
            <a:r>
              <a:rPr lang="en-US" altLang="ko-KR" sz="1800" dirty="0" err="1"/>
              <a:t>getContentPane</a:t>
            </a:r>
            <a:r>
              <a:rPr lang="en-US" altLang="ko-KR" sz="1800" dirty="0"/>
              <a:t>();</a:t>
            </a:r>
          </a:p>
          <a:p>
            <a:pPr defTabSz="180000"/>
            <a:r>
              <a:rPr lang="en-US" altLang="ko-KR" sz="1800" dirty="0"/>
              <a:t>		</a:t>
            </a:r>
            <a:r>
              <a:rPr lang="en-US" altLang="ko-KR" sz="1800" dirty="0" err="1"/>
              <a:t>createToolBar</a:t>
            </a:r>
            <a:r>
              <a:rPr lang="en-US" altLang="ko-KR" sz="1800" dirty="0"/>
              <a:t>();</a:t>
            </a:r>
          </a:p>
          <a:p>
            <a:pPr defTabSz="180000"/>
            <a:r>
              <a:rPr lang="en-US" altLang="ko-KR" sz="1800" dirty="0"/>
              <a:t>		</a:t>
            </a:r>
            <a:r>
              <a:rPr lang="en-US" altLang="ko-KR" sz="1800" dirty="0" err="1"/>
              <a:t>setSize</a:t>
            </a:r>
            <a:r>
              <a:rPr lang="en-US" altLang="ko-KR" sz="1800" dirty="0"/>
              <a:t>(400,200);</a:t>
            </a:r>
          </a:p>
          <a:p>
            <a:pPr defTabSz="180000"/>
            <a:r>
              <a:rPr lang="en-US" altLang="ko-KR" sz="1800" dirty="0"/>
              <a:t>		</a:t>
            </a:r>
            <a:r>
              <a:rPr lang="en-US" altLang="ko-KR" sz="1800" dirty="0" err="1"/>
              <a:t>setVisible</a:t>
            </a:r>
            <a:r>
              <a:rPr lang="en-US" altLang="ko-KR" sz="1800" dirty="0"/>
              <a:t>(true);</a:t>
            </a:r>
          </a:p>
          <a:p>
            <a:pPr defTabSz="180000"/>
            <a:r>
              <a:rPr lang="en-US" altLang="ko-KR" sz="1800" dirty="0"/>
              <a:t>	}</a:t>
            </a:r>
            <a:r>
              <a:rPr lang="en-US" altLang="ko-KR" sz="1100" b="1" dirty="0"/>
              <a:t>	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8855020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 </a:t>
            </a:r>
            <a:r>
              <a:rPr lang="en-US" altLang="ko-KR" dirty="0"/>
              <a:t>14-3 : </a:t>
            </a:r>
            <a:r>
              <a:rPr lang="ko-KR" altLang="en-US" dirty="0" err="1"/>
              <a:t>툴바</a:t>
            </a:r>
            <a:r>
              <a:rPr lang="ko-KR" altLang="en-US" dirty="0"/>
              <a:t> 만들기</a:t>
            </a:r>
            <a:r>
              <a:rPr lang="en-US" altLang="ko-KR" sz="2800" dirty="0"/>
              <a:t>(3/4</a:t>
            </a:r>
            <a:r>
              <a:rPr lang="en-US" altLang="ko-KR" sz="2800" dirty="0" smtClean="0"/>
              <a:t>)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2279576" y="1350288"/>
            <a:ext cx="7848872" cy="535531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800" b="1" dirty="0"/>
              <a:t>	private void </a:t>
            </a:r>
            <a:r>
              <a:rPr lang="en-US" altLang="ko-KR" sz="1800" b="1" dirty="0" err="1"/>
              <a:t>createToolBar</a:t>
            </a:r>
            <a:r>
              <a:rPr lang="en-US" altLang="ko-KR" sz="1800" b="1" dirty="0"/>
              <a:t>() {</a:t>
            </a:r>
          </a:p>
          <a:p>
            <a:pPr defTabSz="180000"/>
            <a:r>
              <a:rPr lang="en-US" altLang="ko-KR" sz="1800" dirty="0"/>
              <a:t>		</a:t>
            </a:r>
            <a:r>
              <a:rPr lang="en-US" altLang="ko-KR" sz="1800" dirty="0" err="1"/>
              <a:t>JToolBar</a:t>
            </a:r>
            <a:r>
              <a:rPr lang="en-US" altLang="ko-KR" sz="1800" dirty="0"/>
              <a:t> </a:t>
            </a:r>
            <a:r>
              <a:rPr lang="en-US" altLang="ko-KR" sz="1800" dirty="0" err="1"/>
              <a:t>toolBar</a:t>
            </a:r>
            <a:r>
              <a:rPr lang="en-US" altLang="ko-KR" sz="1800" dirty="0"/>
              <a:t> = </a:t>
            </a:r>
            <a:r>
              <a:rPr lang="en-US" altLang="ko-KR" sz="1800" b="1" dirty="0"/>
              <a:t>new </a:t>
            </a:r>
            <a:r>
              <a:rPr lang="en-US" altLang="ko-KR" sz="1800" b="1" dirty="0" err="1"/>
              <a:t>JToolBar</a:t>
            </a:r>
            <a:r>
              <a:rPr lang="en-US" altLang="ko-KR" sz="1800" b="1" dirty="0"/>
              <a:t>("</a:t>
            </a:r>
            <a:r>
              <a:rPr lang="en-US" altLang="ko-KR" sz="1800" b="1" dirty="0" err="1"/>
              <a:t>Kitae</a:t>
            </a:r>
            <a:r>
              <a:rPr lang="en-US" altLang="ko-KR" sz="1800" b="1" dirty="0"/>
              <a:t> Menu");</a:t>
            </a:r>
          </a:p>
          <a:p>
            <a:pPr defTabSz="180000"/>
            <a:r>
              <a:rPr lang="en-US" altLang="ko-KR" sz="1800" dirty="0"/>
              <a:t>		</a:t>
            </a:r>
            <a:r>
              <a:rPr lang="en-US" altLang="ko-KR" sz="1800" dirty="0" err="1"/>
              <a:t>bar.setBackground</a:t>
            </a:r>
            <a:r>
              <a:rPr lang="en-US" altLang="ko-KR" sz="1800" dirty="0"/>
              <a:t>(</a:t>
            </a:r>
            <a:r>
              <a:rPr lang="en-US" altLang="ko-KR" sz="1800" dirty="0" err="1"/>
              <a:t>Color.LIGHT_GRAY</a:t>
            </a:r>
            <a:r>
              <a:rPr lang="en-US" altLang="ko-KR" sz="1800" dirty="0"/>
              <a:t>);</a:t>
            </a:r>
          </a:p>
          <a:p>
            <a:pPr defTabSz="180000"/>
            <a:endParaRPr lang="en-US" altLang="ko-KR" sz="1800" dirty="0"/>
          </a:p>
          <a:p>
            <a:pPr defTabSz="180000"/>
            <a:r>
              <a:rPr lang="en-US" altLang="ko-KR" sz="1800" dirty="0"/>
              <a:t>		</a:t>
            </a:r>
            <a:r>
              <a:rPr lang="en-US" altLang="ko-KR" sz="1800" dirty="0" err="1"/>
              <a:t>toolBar</a:t>
            </a:r>
            <a:r>
              <a:rPr lang="en-US" altLang="ko-KR" sz="1800" b="1" dirty="0" err="1"/>
              <a:t>.add</a:t>
            </a:r>
            <a:r>
              <a:rPr lang="en-US" altLang="ko-KR" sz="1800" dirty="0"/>
              <a:t>(</a:t>
            </a:r>
            <a:r>
              <a:rPr lang="en-US" altLang="ko-KR" sz="1800" b="1" dirty="0"/>
              <a:t>new </a:t>
            </a:r>
            <a:r>
              <a:rPr lang="en-US" altLang="ko-KR" sz="1800" b="1" dirty="0" err="1"/>
              <a:t>JButton</a:t>
            </a:r>
            <a:r>
              <a:rPr lang="en-US" altLang="ko-KR" sz="1800" b="1" dirty="0"/>
              <a:t>("New"));</a:t>
            </a:r>
          </a:p>
          <a:p>
            <a:pPr defTabSz="180000"/>
            <a:r>
              <a:rPr lang="en-US" altLang="ko-KR" sz="1800" dirty="0"/>
              <a:t>		</a:t>
            </a:r>
            <a:r>
              <a:rPr lang="en-US" altLang="ko-KR" sz="1800" dirty="0" err="1"/>
              <a:t>toolBar.add</a:t>
            </a:r>
            <a:r>
              <a:rPr lang="en-US" altLang="ko-KR" sz="1800" dirty="0"/>
              <a:t>(</a:t>
            </a:r>
            <a:r>
              <a:rPr lang="en-US" altLang="ko-KR" sz="1800" b="1" dirty="0"/>
              <a:t>new </a:t>
            </a:r>
            <a:r>
              <a:rPr lang="en-US" altLang="ko-KR" sz="1800" b="1" dirty="0" err="1"/>
              <a:t>JButton</a:t>
            </a:r>
            <a:r>
              <a:rPr lang="en-US" altLang="ko-KR" sz="1800" b="1" dirty="0"/>
              <a:t>(new </a:t>
            </a:r>
            <a:r>
              <a:rPr lang="en-US" altLang="ko-KR" sz="1800" b="1" dirty="0" err="1"/>
              <a:t>ImageIcon</a:t>
            </a:r>
            <a:r>
              <a:rPr lang="en-US" altLang="ko-KR" sz="1800" b="1" dirty="0"/>
              <a:t>("images/open.jpg")));</a:t>
            </a:r>
          </a:p>
          <a:p>
            <a:pPr defTabSz="180000"/>
            <a:r>
              <a:rPr lang="en-US" altLang="ko-KR" sz="1800" dirty="0"/>
              <a:t>		</a:t>
            </a:r>
            <a:r>
              <a:rPr lang="en-US" altLang="ko-KR" sz="1800" dirty="0" err="1"/>
              <a:t>toolBar</a:t>
            </a:r>
            <a:r>
              <a:rPr lang="en-US" altLang="ko-KR" sz="1800" b="1" dirty="0" err="1"/>
              <a:t>.addSeparator</a:t>
            </a:r>
            <a:r>
              <a:rPr lang="en-US" altLang="ko-KR" sz="1800" b="1" dirty="0"/>
              <a:t>();</a:t>
            </a:r>
          </a:p>
          <a:p>
            <a:pPr defTabSz="180000"/>
            <a:r>
              <a:rPr lang="en-US" altLang="ko-KR" sz="1800" dirty="0"/>
              <a:t>		</a:t>
            </a:r>
            <a:r>
              <a:rPr lang="en-US" altLang="ko-KR" sz="1800" dirty="0" err="1"/>
              <a:t>toolBar.add</a:t>
            </a:r>
            <a:r>
              <a:rPr lang="en-US" altLang="ko-KR" sz="1800" dirty="0"/>
              <a:t>(</a:t>
            </a:r>
            <a:r>
              <a:rPr lang="en-US" altLang="ko-KR" sz="1800" b="1" dirty="0"/>
              <a:t>new </a:t>
            </a:r>
            <a:r>
              <a:rPr lang="en-US" altLang="ko-KR" sz="1800" b="1" dirty="0" err="1"/>
              <a:t>JButton</a:t>
            </a:r>
            <a:r>
              <a:rPr lang="en-US" altLang="ko-KR" sz="1800" b="1" dirty="0"/>
              <a:t>(new </a:t>
            </a:r>
            <a:r>
              <a:rPr lang="en-US" altLang="ko-KR" sz="1800" b="1" dirty="0" err="1"/>
              <a:t>ImageIcon</a:t>
            </a:r>
            <a:r>
              <a:rPr lang="en-US" altLang="ko-KR" sz="1800" b="1" dirty="0"/>
              <a:t>("images/save.jpg")));</a:t>
            </a:r>
          </a:p>
          <a:p>
            <a:pPr defTabSz="180000"/>
            <a:r>
              <a:rPr lang="en-US" altLang="ko-KR" sz="1800" dirty="0"/>
              <a:t>		</a:t>
            </a:r>
            <a:r>
              <a:rPr lang="en-US" altLang="ko-KR" sz="1800" dirty="0" err="1"/>
              <a:t>toolBar.add</a:t>
            </a:r>
            <a:r>
              <a:rPr lang="en-US" altLang="ko-KR" sz="1800" dirty="0"/>
              <a:t>(</a:t>
            </a:r>
            <a:r>
              <a:rPr lang="en-US" altLang="ko-KR" sz="1800" b="1" dirty="0"/>
              <a:t>new </a:t>
            </a:r>
            <a:r>
              <a:rPr lang="en-US" altLang="ko-KR" sz="1800" b="1" dirty="0" err="1"/>
              <a:t>JLabel</a:t>
            </a:r>
            <a:r>
              <a:rPr lang="en-US" altLang="ko-KR" sz="1800" b="1" dirty="0"/>
              <a:t>("search")</a:t>
            </a:r>
            <a:r>
              <a:rPr lang="en-US" altLang="ko-KR" sz="1800" dirty="0"/>
              <a:t>);</a:t>
            </a:r>
          </a:p>
          <a:p>
            <a:pPr defTabSz="180000"/>
            <a:r>
              <a:rPr lang="en-US" altLang="ko-KR" sz="1800" dirty="0"/>
              <a:t>		</a:t>
            </a:r>
            <a:r>
              <a:rPr lang="en-US" altLang="ko-KR" sz="1800" dirty="0" err="1"/>
              <a:t>toolBar.add</a:t>
            </a:r>
            <a:r>
              <a:rPr lang="en-US" altLang="ko-KR" sz="1800" dirty="0"/>
              <a:t>(</a:t>
            </a:r>
            <a:r>
              <a:rPr lang="en-US" altLang="ko-KR" sz="1800" b="1" dirty="0"/>
              <a:t>new </a:t>
            </a:r>
            <a:r>
              <a:rPr lang="en-US" altLang="ko-KR" sz="1800" b="1" dirty="0" err="1"/>
              <a:t>JTextField</a:t>
            </a:r>
            <a:r>
              <a:rPr lang="en-US" altLang="ko-KR" sz="1800" b="1" dirty="0"/>
              <a:t>("text field"));</a:t>
            </a:r>
          </a:p>
          <a:p>
            <a:pPr defTabSz="180000"/>
            <a:endParaRPr lang="en-US" altLang="ko-KR" sz="1800" b="1" dirty="0"/>
          </a:p>
          <a:p>
            <a:pPr defTabSz="180000"/>
            <a:r>
              <a:rPr lang="en-US" altLang="ko-KR" sz="1800" dirty="0"/>
              <a:t>		</a:t>
            </a:r>
            <a:r>
              <a:rPr lang="en-US" altLang="ko-KR" sz="1800" dirty="0" err="1"/>
              <a:t>JComboBox</a:t>
            </a:r>
            <a:r>
              <a:rPr lang="en-US" altLang="ko-KR" sz="1800" dirty="0"/>
              <a:t> combo = </a:t>
            </a:r>
            <a:r>
              <a:rPr lang="en-US" altLang="ko-KR" sz="1800" b="1" dirty="0"/>
              <a:t>new </a:t>
            </a:r>
            <a:r>
              <a:rPr lang="en-US" altLang="ko-KR" sz="1800" b="1" dirty="0" err="1"/>
              <a:t>JComboBox</a:t>
            </a:r>
            <a:r>
              <a:rPr lang="en-US" altLang="ko-KR" sz="1800" b="1" dirty="0"/>
              <a:t>();</a:t>
            </a:r>
          </a:p>
          <a:p>
            <a:pPr defTabSz="180000"/>
            <a:r>
              <a:rPr lang="en-US" altLang="ko-KR" sz="1800" dirty="0"/>
              <a:t>		</a:t>
            </a:r>
            <a:r>
              <a:rPr lang="en-US" altLang="ko-KR" sz="1800" dirty="0" err="1"/>
              <a:t>combo.addItem</a:t>
            </a:r>
            <a:r>
              <a:rPr lang="en-US" altLang="ko-KR" sz="1800" dirty="0"/>
              <a:t>("Java");</a:t>
            </a:r>
          </a:p>
          <a:p>
            <a:pPr defTabSz="180000"/>
            <a:r>
              <a:rPr lang="en-US" altLang="ko-KR" sz="1800" dirty="0"/>
              <a:t>		</a:t>
            </a:r>
            <a:r>
              <a:rPr lang="en-US" altLang="ko-KR" sz="1800" dirty="0" err="1"/>
              <a:t>combo.addItem</a:t>
            </a:r>
            <a:r>
              <a:rPr lang="en-US" altLang="ko-KR" sz="1800" dirty="0"/>
              <a:t>("C#");</a:t>
            </a:r>
          </a:p>
          <a:p>
            <a:pPr defTabSz="180000"/>
            <a:r>
              <a:rPr lang="en-US" altLang="ko-KR" sz="1800" dirty="0"/>
              <a:t>		</a:t>
            </a:r>
            <a:r>
              <a:rPr lang="en-US" altLang="ko-KR" sz="1800" dirty="0" err="1"/>
              <a:t>combo.addItem</a:t>
            </a:r>
            <a:r>
              <a:rPr lang="en-US" altLang="ko-KR" sz="1800" dirty="0"/>
              <a:t>("C");</a:t>
            </a:r>
          </a:p>
          <a:p>
            <a:pPr defTabSz="180000"/>
            <a:r>
              <a:rPr lang="en-US" altLang="ko-KR" sz="1800" dirty="0"/>
              <a:t>		</a:t>
            </a:r>
            <a:r>
              <a:rPr lang="en-US" altLang="ko-KR" sz="1800" dirty="0" err="1"/>
              <a:t>combo.addItem</a:t>
            </a:r>
            <a:r>
              <a:rPr lang="en-US" altLang="ko-KR" sz="1800" dirty="0"/>
              <a:t>("C++");</a:t>
            </a:r>
          </a:p>
          <a:p>
            <a:pPr defTabSz="180000"/>
            <a:r>
              <a:rPr lang="en-US" altLang="ko-KR" sz="1800" dirty="0"/>
              <a:t>		</a:t>
            </a:r>
            <a:r>
              <a:rPr lang="en-US" altLang="ko-KR" sz="1800" dirty="0" err="1"/>
              <a:t>toolbar.add</a:t>
            </a:r>
            <a:r>
              <a:rPr lang="en-US" altLang="ko-KR" sz="1800" dirty="0"/>
              <a:t>(combo);</a:t>
            </a:r>
          </a:p>
          <a:p>
            <a:pPr defTabSz="180000"/>
            <a:r>
              <a:rPr lang="en-US" altLang="ko-KR" sz="1800" dirty="0"/>
              <a:t>		</a:t>
            </a:r>
            <a:r>
              <a:rPr lang="en-US" altLang="ko-KR" sz="1800" dirty="0" err="1"/>
              <a:t>contentPane.</a:t>
            </a:r>
            <a:r>
              <a:rPr lang="en-US" altLang="ko-KR" sz="1800" b="1" dirty="0" err="1"/>
              <a:t>add</a:t>
            </a:r>
            <a:r>
              <a:rPr lang="en-US" altLang="ko-KR" sz="1800" b="1" dirty="0"/>
              <a:t>(</a:t>
            </a:r>
            <a:r>
              <a:rPr lang="en-US" altLang="ko-KR" sz="1800" dirty="0" err="1"/>
              <a:t>toolBar</a:t>
            </a:r>
            <a:r>
              <a:rPr lang="en-US" altLang="ko-KR" sz="1800" b="1" dirty="0"/>
              <a:t>, </a:t>
            </a:r>
            <a:r>
              <a:rPr lang="en-US" altLang="ko-KR" sz="1800" b="1" dirty="0" err="1"/>
              <a:t>BorderLayout.NORTH</a:t>
            </a:r>
            <a:r>
              <a:rPr lang="en-US" altLang="ko-KR" sz="1800" b="1" dirty="0"/>
              <a:t>);</a:t>
            </a:r>
          </a:p>
          <a:p>
            <a:pPr defTabSz="180000"/>
            <a:r>
              <a:rPr lang="en-US" altLang="ko-KR" sz="1800" dirty="0"/>
              <a:t>	}</a:t>
            </a:r>
          </a:p>
        </p:txBody>
      </p:sp>
    </p:spTree>
    <p:extLst>
      <p:ext uri="{BB962C8B-B14F-4D97-AF65-F5344CB8AC3E}">
        <p14:creationId xmlns:p14="http://schemas.microsoft.com/office/powerpoint/2010/main" val="25605202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 </a:t>
            </a:r>
            <a:r>
              <a:rPr lang="en-US" altLang="ko-KR" dirty="0"/>
              <a:t>14-3 : </a:t>
            </a:r>
            <a:r>
              <a:rPr lang="ko-KR" altLang="en-US" dirty="0" err="1"/>
              <a:t>툴바</a:t>
            </a:r>
            <a:r>
              <a:rPr lang="ko-KR" altLang="en-US" dirty="0"/>
              <a:t> 만들기</a:t>
            </a:r>
            <a:r>
              <a:rPr lang="en-US" altLang="ko-KR" sz="2800" dirty="0"/>
              <a:t>(4/4</a:t>
            </a:r>
            <a:r>
              <a:rPr lang="en-US" altLang="ko-KR" sz="2800" dirty="0" smtClean="0"/>
              <a:t>)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2279576" y="1772817"/>
            <a:ext cx="7848872" cy="120032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800" dirty="0"/>
              <a:t>	public static void main(String [] </a:t>
            </a:r>
            <a:r>
              <a:rPr lang="en-US" altLang="ko-KR" sz="1800" dirty="0" err="1"/>
              <a:t>args</a:t>
            </a:r>
            <a:r>
              <a:rPr lang="en-US" altLang="ko-KR" sz="1800" dirty="0"/>
              <a:t>) {</a:t>
            </a:r>
          </a:p>
          <a:p>
            <a:pPr defTabSz="180000"/>
            <a:r>
              <a:rPr lang="en-US" altLang="ko-KR" sz="1800" dirty="0"/>
              <a:t>		new </a:t>
            </a:r>
            <a:r>
              <a:rPr lang="en-US" altLang="ko-KR" sz="1800" dirty="0" err="1"/>
              <a:t>ToolBarEx</a:t>
            </a:r>
            <a:r>
              <a:rPr lang="en-US" altLang="ko-KR" sz="1800" dirty="0"/>
              <a:t>();</a:t>
            </a:r>
          </a:p>
          <a:p>
            <a:pPr defTabSz="180000"/>
            <a:r>
              <a:rPr lang="en-US" altLang="ko-KR" sz="1800" dirty="0"/>
              <a:t>	}</a:t>
            </a:r>
          </a:p>
          <a:p>
            <a:pPr defTabSz="180000"/>
            <a:r>
              <a:rPr lang="en-US" altLang="ko-KR" sz="1800" dirty="0"/>
              <a:t>} 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3483217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smtClean="0"/>
              <a:t>강의 내용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ts val="2200"/>
              </a:spcBef>
            </a:pPr>
            <a:r>
              <a:rPr lang="ko-KR" altLang="en-US" dirty="0" smtClean="0"/>
              <a:t>메뉴 만들기</a:t>
            </a:r>
            <a:endParaRPr lang="en-US" altLang="ko-KR" dirty="0" smtClean="0"/>
          </a:p>
          <a:p>
            <a:pPr>
              <a:spcBef>
                <a:spcPts val="2200"/>
              </a:spcBef>
            </a:pPr>
            <a:r>
              <a:rPr lang="ko-KR" altLang="en-US" dirty="0" err="1" smtClean="0"/>
              <a:t>툴바</a:t>
            </a:r>
            <a:endParaRPr lang="en-US" altLang="ko-KR" dirty="0" smtClean="0"/>
          </a:p>
          <a:p>
            <a:pPr>
              <a:spcBef>
                <a:spcPts val="2200"/>
              </a:spcBef>
            </a:pPr>
            <a:r>
              <a:rPr lang="ko-KR" altLang="en-US" dirty="0" err="1" smtClean="0">
                <a:solidFill>
                  <a:schemeClr val="accent2"/>
                </a:solidFill>
              </a:rPr>
              <a:t>툴팁</a:t>
            </a:r>
            <a:endParaRPr lang="en-US" altLang="ko-KR" dirty="0" smtClean="0">
              <a:solidFill>
                <a:schemeClr val="accent2"/>
              </a:solidFill>
            </a:endParaRPr>
          </a:p>
          <a:p>
            <a:pPr>
              <a:spcBef>
                <a:spcPts val="2200"/>
              </a:spcBef>
            </a:pPr>
            <a:r>
              <a:rPr lang="ko-KR" altLang="en-US" dirty="0" smtClean="0"/>
              <a:t>다이얼로그 만들기</a:t>
            </a:r>
            <a:endParaRPr lang="en-US" altLang="ko-KR" dirty="0" smtClean="0"/>
          </a:p>
          <a:p>
            <a:pPr>
              <a:spcBef>
                <a:spcPts val="2200"/>
              </a:spcBef>
            </a:pPr>
            <a:r>
              <a:rPr lang="ko-KR" altLang="en-US" dirty="0" smtClean="0"/>
              <a:t>팝업 다이얼로그</a:t>
            </a:r>
            <a:endParaRPr lang="en-US" altLang="ko-KR" dirty="0" smtClean="0"/>
          </a:p>
          <a:p>
            <a:pPr>
              <a:spcBef>
                <a:spcPts val="2200"/>
              </a:spcBef>
            </a:pPr>
            <a:r>
              <a:rPr lang="ko-KR" altLang="en-US" dirty="0" smtClean="0"/>
              <a:t>파일 다이얼로그</a:t>
            </a:r>
            <a:endParaRPr lang="en-US" altLang="ko-KR" dirty="0" smtClean="0"/>
          </a:p>
          <a:p>
            <a:pPr>
              <a:spcBef>
                <a:spcPts val="2200"/>
              </a:spcBef>
            </a:pPr>
            <a:r>
              <a:rPr lang="ko-KR" altLang="en-US" dirty="0" smtClean="0"/>
              <a:t>컬러 다이얼로그</a:t>
            </a:r>
            <a:endParaRPr lang="en-US" altLang="ko-KR" dirty="0" smtClean="0"/>
          </a:p>
          <a:p>
            <a:pPr>
              <a:spcBef>
                <a:spcPts val="2200"/>
              </a:spcBef>
            </a:pPr>
            <a:r>
              <a:rPr lang="ko-KR" altLang="en-US" dirty="0" err="1" smtClean="0"/>
              <a:t>탭팬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4234857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>
                <a:solidFill>
                  <a:srgbClr val="000000"/>
                </a:solidFill>
              </a:rPr>
              <a:t>툴팁</a:t>
            </a:r>
            <a:r>
              <a:rPr lang="en-US" altLang="ko-KR" sz="2400" dirty="0">
                <a:solidFill>
                  <a:srgbClr val="000000"/>
                </a:solidFill>
              </a:rPr>
              <a:t>(1/2)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스윙 컴포넌트를 설명하는 팁 문구</a:t>
            </a:r>
            <a:endParaRPr lang="en-US" altLang="ko-KR" dirty="0"/>
          </a:p>
          <a:p>
            <a:pPr lvl="1"/>
            <a:r>
              <a:rPr lang="ko-KR" altLang="en-US" dirty="0"/>
              <a:t>팁 문구는 문자열만 가능</a:t>
            </a:r>
            <a:endParaRPr lang="en-US" altLang="ko-KR" dirty="0"/>
          </a:p>
          <a:p>
            <a:r>
              <a:rPr lang="ko-KR" altLang="en-US" dirty="0"/>
              <a:t>컴포넌트 위에 마우스를 올리면 잠깐 나타났다가 사라짐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5681" y="3212976"/>
            <a:ext cx="5769755" cy="1791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9254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0000"/>
                </a:solidFill>
              </a:rPr>
              <a:t>메뉴 구성</a:t>
            </a:r>
            <a:r>
              <a:rPr lang="en-US" altLang="ko-KR" sz="2400" dirty="0">
                <a:solidFill>
                  <a:srgbClr val="000000"/>
                </a:solidFill>
              </a:rPr>
              <a:t>(2/2)</a:t>
            </a:r>
            <a:endParaRPr lang="ko-KR" altLang="en-US" sz="24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JMenuBar</a:t>
            </a:r>
            <a:endParaRPr lang="en-US" altLang="ko-KR" dirty="0"/>
          </a:p>
          <a:p>
            <a:pPr lvl="1"/>
            <a:r>
              <a:rPr lang="ko-KR" altLang="en-US" dirty="0" err="1"/>
              <a:t>메뉴바의</a:t>
            </a:r>
            <a:r>
              <a:rPr lang="ko-KR" altLang="en-US" dirty="0"/>
              <a:t> 기능을 하는</a:t>
            </a:r>
            <a:r>
              <a:rPr lang="en-US" altLang="ko-KR" dirty="0"/>
              <a:t> </a:t>
            </a:r>
            <a:r>
              <a:rPr lang="ko-KR" altLang="en-US" dirty="0"/>
              <a:t>컴포넌트로</a:t>
            </a:r>
            <a:r>
              <a:rPr lang="en-US" altLang="ko-KR" dirty="0"/>
              <a:t>, </a:t>
            </a:r>
            <a:r>
              <a:rPr lang="ko-KR" altLang="en-US" dirty="0"/>
              <a:t>이곳에 </a:t>
            </a:r>
            <a:r>
              <a:rPr lang="en-US" altLang="ko-KR" dirty="0" err="1"/>
              <a:t>JMenu</a:t>
            </a:r>
            <a:r>
              <a:rPr lang="en-US" altLang="ko-KR" dirty="0"/>
              <a:t> </a:t>
            </a:r>
            <a:r>
              <a:rPr lang="ko-KR" altLang="en-US" dirty="0"/>
              <a:t>컴포넌트를 달수 있음</a:t>
            </a:r>
            <a:endParaRPr lang="en-US" altLang="ko-KR" dirty="0"/>
          </a:p>
          <a:p>
            <a:r>
              <a:rPr lang="en-US" altLang="ko-KR" dirty="0" err="1"/>
              <a:t>JMenu</a:t>
            </a:r>
            <a:endParaRPr lang="en-US" altLang="ko-KR" dirty="0"/>
          </a:p>
          <a:p>
            <a:pPr lvl="1"/>
            <a:r>
              <a:rPr lang="en-US" altLang="ko-KR" dirty="0"/>
              <a:t>Screen, Edit</a:t>
            </a:r>
            <a:r>
              <a:rPr lang="ko-KR" altLang="en-US" dirty="0"/>
              <a:t> 등 하나의 메뉴 기능을 하는 컴포넌트</a:t>
            </a:r>
            <a:endParaRPr lang="en-US" altLang="ko-KR" dirty="0"/>
          </a:p>
          <a:p>
            <a:r>
              <a:rPr lang="en-US" altLang="ko-KR" dirty="0" err="1"/>
              <a:t>JMenuItem</a:t>
            </a:r>
            <a:endParaRPr lang="en-US" altLang="ko-KR" dirty="0"/>
          </a:p>
          <a:p>
            <a:pPr lvl="1"/>
            <a:r>
              <a:rPr lang="en-US" altLang="ko-KR" dirty="0"/>
              <a:t>Screen </a:t>
            </a:r>
            <a:r>
              <a:rPr lang="ko-KR" altLang="en-US" dirty="0"/>
              <a:t>메뉴 내에 </a:t>
            </a:r>
            <a:r>
              <a:rPr lang="en-US" altLang="ko-KR" dirty="0"/>
              <a:t>Load</a:t>
            </a:r>
            <a:r>
              <a:rPr lang="ko-KR" altLang="en-US" dirty="0"/>
              <a:t> 등 메뉴 아이템 컴포넌트</a:t>
            </a:r>
            <a:endParaRPr lang="en-US" altLang="ko-KR" dirty="0"/>
          </a:p>
          <a:p>
            <a:r>
              <a:rPr lang="ko-KR" altLang="en-US" dirty="0"/>
              <a:t>분리선</a:t>
            </a:r>
            <a:endParaRPr lang="en-US" altLang="ko-KR" dirty="0"/>
          </a:p>
          <a:p>
            <a:pPr lvl="1"/>
            <a:r>
              <a:rPr lang="ko-KR" altLang="en-US" dirty="0"/>
              <a:t>메뉴 아이템 사이의 분리선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539776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>
                <a:solidFill>
                  <a:srgbClr val="000000"/>
                </a:solidFill>
              </a:rPr>
              <a:t>툴팁</a:t>
            </a:r>
            <a:r>
              <a:rPr lang="en-US" altLang="ko-KR" sz="2400" dirty="0">
                <a:solidFill>
                  <a:srgbClr val="000000"/>
                </a:solidFill>
              </a:rPr>
              <a:t>(2/2)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툴팁</a:t>
            </a:r>
            <a:r>
              <a:rPr lang="ko-KR" altLang="en-US" dirty="0"/>
              <a:t> 생성 및 다는 방법들</a:t>
            </a:r>
            <a:endParaRPr lang="en-US" altLang="ko-KR" dirty="0"/>
          </a:p>
          <a:p>
            <a:pPr marL="822960" lvl="1" indent="-457200"/>
            <a:r>
              <a:rPr lang="en-US" altLang="ko-KR" dirty="0" err="1"/>
              <a:t>JToolTip</a:t>
            </a:r>
            <a:r>
              <a:rPr lang="en-US" altLang="ko-KR" dirty="0"/>
              <a:t> </a:t>
            </a:r>
            <a:r>
              <a:rPr lang="ko-KR" altLang="en-US" dirty="0"/>
              <a:t>클래스 이용</a:t>
            </a:r>
            <a:endParaRPr lang="en-US" altLang="ko-KR" dirty="0"/>
          </a:p>
          <a:p>
            <a:pPr marL="1223010" lvl="2" indent="-457200"/>
            <a:r>
              <a:rPr lang="ko-KR" altLang="en-US" dirty="0"/>
              <a:t>복잡하여 잘 사용하지 않음</a:t>
            </a:r>
            <a:endParaRPr lang="en-US" altLang="ko-KR" dirty="0"/>
          </a:p>
          <a:p>
            <a:pPr marL="822960" lvl="1" indent="-457200"/>
            <a:r>
              <a:rPr lang="en-US" altLang="ko-KR" dirty="0" err="1"/>
              <a:t>JComponent</a:t>
            </a:r>
            <a:r>
              <a:rPr lang="ko-KR" altLang="en-US" dirty="0"/>
              <a:t>의 </a:t>
            </a:r>
            <a:r>
              <a:rPr lang="en-US" altLang="ko-KR" dirty="0" err="1"/>
              <a:t>setToolTipText</a:t>
            </a:r>
            <a:r>
              <a:rPr lang="en-US" altLang="ko-KR" dirty="0"/>
              <a:t>() </a:t>
            </a:r>
            <a:r>
              <a:rPr lang="ko-KR" altLang="en-US" dirty="0" err="1"/>
              <a:t>메소드</a:t>
            </a:r>
            <a:r>
              <a:rPr lang="ko-KR" altLang="en-US" dirty="0"/>
              <a:t> 이용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2639616" y="3297758"/>
            <a:ext cx="4752528" cy="92333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800" dirty="0"/>
              <a:t>// </a:t>
            </a:r>
            <a:r>
              <a:rPr lang="ko-KR" altLang="en-US" sz="1800" dirty="0"/>
              <a:t>버튼에 </a:t>
            </a:r>
            <a:r>
              <a:rPr lang="ko-KR" altLang="en-US" sz="1800" dirty="0" err="1"/>
              <a:t>툴팁을</a:t>
            </a:r>
            <a:r>
              <a:rPr lang="ko-KR" altLang="en-US" sz="1800" dirty="0"/>
              <a:t> 다는 예</a:t>
            </a:r>
            <a:endParaRPr lang="en-US" altLang="ko-KR" sz="1800" dirty="0"/>
          </a:p>
          <a:p>
            <a:r>
              <a:rPr lang="en-US" altLang="ko-KR" sz="1800" dirty="0" err="1"/>
              <a:t>JButton</a:t>
            </a:r>
            <a:r>
              <a:rPr lang="en-US" altLang="ko-KR" sz="1800" dirty="0"/>
              <a:t> b = new </a:t>
            </a:r>
            <a:r>
              <a:rPr lang="en-US" altLang="ko-KR" sz="1800" dirty="0" err="1"/>
              <a:t>JButton</a:t>
            </a:r>
            <a:r>
              <a:rPr lang="en-US" altLang="ko-KR" sz="1800" dirty="0"/>
              <a:t>("open");</a:t>
            </a:r>
          </a:p>
          <a:p>
            <a:pPr marL="0" lvl="3"/>
            <a:r>
              <a:rPr lang="en-US" altLang="ko-KR" sz="1800" dirty="0" err="1"/>
              <a:t>b.setToolTipText</a:t>
            </a:r>
            <a:r>
              <a:rPr lang="en-US" altLang="ko-KR" sz="1800" dirty="0"/>
              <a:t>("</a:t>
            </a:r>
            <a:r>
              <a:rPr lang="ko-KR" altLang="en-US" sz="1800" dirty="0"/>
              <a:t>클릭하면 파일을 엽니다</a:t>
            </a:r>
            <a:r>
              <a:rPr lang="en-US" altLang="ko-KR" sz="1800" dirty="0"/>
              <a:t>");</a:t>
            </a:r>
          </a:p>
        </p:txBody>
      </p:sp>
    </p:spTree>
    <p:extLst>
      <p:ext uri="{BB962C8B-B14F-4D97-AF65-F5344CB8AC3E}">
        <p14:creationId xmlns:p14="http://schemas.microsoft.com/office/powerpoint/2010/main" val="27572302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 </a:t>
            </a:r>
            <a:r>
              <a:rPr lang="en-US" altLang="ko-KR" dirty="0"/>
              <a:t>14-4 : </a:t>
            </a:r>
            <a:r>
              <a:rPr lang="ko-KR" altLang="en-US" dirty="0" err="1"/>
              <a:t>툴팁</a:t>
            </a:r>
            <a:r>
              <a:rPr lang="ko-KR" altLang="en-US" dirty="0"/>
              <a:t> 달기</a:t>
            </a:r>
            <a:r>
              <a:rPr lang="en-US" altLang="ko-KR" sz="2400" dirty="0"/>
              <a:t>(1/4)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9748" y="3675650"/>
            <a:ext cx="4219518" cy="156148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5520" y="1634825"/>
            <a:ext cx="4219518" cy="156148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5520" y="3675650"/>
            <a:ext cx="4219518" cy="156148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9748" y="1634825"/>
            <a:ext cx="4219518" cy="1561484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5753269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eaLnBrk="1" hangingPunct="1"/>
            <a:r>
              <a:rPr lang="ko-KR" altLang="en-US" dirty="0">
                <a:solidFill>
                  <a:srgbClr val="000000"/>
                </a:solidFill>
                <a:latin typeface="Times New Roman" pitchFamily="18" charset="0"/>
                <a:ea typeface="굴림" pitchFamily="50" charset="-127"/>
                <a:cs typeface="+mn-cs"/>
              </a:rPr>
              <a:t>예제 </a:t>
            </a:r>
            <a:r>
              <a:rPr lang="en-US" altLang="ko-KR" dirty="0">
                <a:solidFill>
                  <a:srgbClr val="000000"/>
                </a:solidFill>
                <a:latin typeface="Times New Roman" pitchFamily="18" charset="0"/>
                <a:ea typeface="굴림" pitchFamily="50" charset="-127"/>
                <a:cs typeface="+mn-cs"/>
              </a:rPr>
              <a:t>14-4 : </a:t>
            </a:r>
            <a:r>
              <a:rPr lang="ko-KR" altLang="en-US" dirty="0" err="1">
                <a:solidFill>
                  <a:srgbClr val="000000"/>
                </a:solidFill>
                <a:latin typeface="Times New Roman" pitchFamily="18" charset="0"/>
                <a:ea typeface="굴림" pitchFamily="50" charset="-127"/>
                <a:cs typeface="+mn-cs"/>
              </a:rPr>
              <a:t>툴팁</a:t>
            </a:r>
            <a:r>
              <a:rPr lang="ko-KR" altLang="en-US" dirty="0">
                <a:solidFill>
                  <a:srgbClr val="000000"/>
                </a:solidFill>
                <a:latin typeface="Times New Roman" pitchFamily="18" charset="0"/>
                <a:ea typeface="굴림" pitchFamily="50" charset="-127"/>
                <a:cs typeface="+mn-cs"/>
              </a:rPr>
              <a:t> 달기</a:t>
            </a:r>
            <a:r>
              <a:rPr lang="en-US" altLang="ko-KR" sz="2400" dirty="0">
                <a:solidFill>
                  <a:srgbClr val="000000"/>
                </a:solidFill>
                <a:latin typeface="Times New Roman" pitchFamily="18" charset="0"/>
                <a:ea typeface="굴림" pitchFamily="50" charset="-127"/>
                <a:cs typeface="+mn-cs"/>
              </a:rPr>
              <a:t>(2/4</a:t>
            </a:r>
            <a:r>
              <a:rPr lang="en-US" altLang="ko-KR" sz="2400" dirty="0" smtClean="0">
                <a:solidFill>
                  <a:srgbClr val="000000"/>
                </a:solidFill>
                <a:latin typeface="Times New Roman" pitchFamily="18" charset="0"/>
                <a:ea typeface="굴림" pitchFamily="50" charset="-127"/>
                <a:cs typeface="+mn-cs"/>
              </a:rPr>
              <a:t>)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2279576" y="1700809"/>
            <a:ext cx="6840760" cy="36933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800" dirty="0"/>
              <a:t>import </a:t>
            </a:r>
            <a:r>
              <a:rPr lang="en-US" altLang="ko-KR" sz="1800" dirty="0" err="1"/>
              <a:t>javax.swing</a:t>
            </a:r>
            <a:r>
              <a:rPr lang="en-US" altLang="ko-KR" sz="1800" dirty="0"/>
              <a:t>.*;</a:t>
            </a:r>
          </a:p>
          <a:p>
            <a:pPr defTabSz="180000"/>
            <a:r>
              <a:rPr lang="en-US" altLang="ko-KR" sz="1800" dirty="0"/>
              <a:t>import java.awt.*;</a:t>
            </a:r>
          </a:p>
          <a:p>
            <a:pPr defTabSz="180000"/>
            <a:endParaRPr lang="ko-KR" altLang="en-US" sz="1800" dirty="0"/>
          </a:p>
          <a:p>
            <a:pPr defTabSz="180000"/>
            <a:r>
              <a:rPr lang="en-US" altLang="ko-KR" sz="1800" b="1" dirty="0"/>
              <a:t>public class </a:t>
            </a:r>
            <a:r>
              <a:rPr lang="en-US" altLang="ko-KR" sz="1800" b="1" dirty="0" err="1"/>
              <a:t>ToolTipEx</a:t>
            </a:r>
            <a:r>
              <a:rPr lang="en-US" altLang="ko-KR" sz="1800" b="1" dirty="0"/>
              <a:t> extends </a:t>
            </a:r>
            <a:r>
              <a:rPr lang="en-US" altLang="ko-KR" sz="1800" b="1" dirty="0" err="1"/>
              <a:t>JFrame</a:t>
            </a:r>
            <a:r>
              <a:rPr lang="en-US" altLang="ko-KR" sz="1800" b="1" dirty="0"/>
              <a:t> {</a:t>
            </a:r>
          </a:p>
          <a:p>
            <a:pPr defTabSz="180000"/>
            <a:r>
              <a:rPr lang="en-US" altLang="ko-KR" sz="1800" dirty="0"/>
              <a:t>	private Container </a:t>
            </a:r>
            <a:r>
              <a:rPr lang="en-US" altLang="ko-KR" sz="1800" dirty="0" err="1"/>
              <a:t>contentPane</a:t>
            </a:r>
            <a:r>
              <a:rPr lang="en-US" altLang="ko-KR" sz="1800" dirty="0"/>
              <a:t>;	</a:t>
            </a:r>
          </a:p>
          <a:p>
            <a:pPr defTabSz="180000"/>
            <a:r>
              <a:rPr lang="en-US" altLang="ko-KR" sz="1800" dirty="0"/>
              <a:t>	public </a:t>
            </a:r>
            <a:r>
              <a:rPr lang="en-US" altLang="ko-KR" sz="1800" dirty="0" err="1"/>
              <a:t>ToolTipEx</a:t>
            </a:r>
            <a:r>
              <a:rPr lang="en-US" altLang="ko-KR" sz="1800" dirty="0"/>
              <a:t>() {</a:t>
            </a:r>
          </a:p>
          <a:p>
            <a:pPr defTabSz="180000"/>
            <a:r>
              <a:rPr lang="en-US" altLang="ko-KR" sz="1800" dirty="0"/>
              <a:t>		</a:t>
            </a:r>
            <a:r>
              <a:rPr lang="en-US" altLang="ko-KR" sz="1800" dirty="0" err="1"/>
              <a:t>setTitle</a:t>
            </a:r>
            <a:r>
              <a:rPr lang="en-US" altLang="ko-KR" sz="1800" dirty="0"/>
              <a:t>("</a:t>
            </a:r>
            <a:r>
              <a:rPr lang="ko-KR" altLang="en-US" sz="1800" dirty="0" err="1"/>
              <a:t>툴팁</a:t>
            </a:r>
            <a:r>
              <a:rPr lang="ko-KR" altLang="en-US" sz="1800" dirty="0"/>
              <a:t>  예제</a:t>
            </a:r>
            <a:r>
              <a:rPr lang="en-US" altLang="ko-KR" sz="1800" dirty="0"/>
              <a:t>");</a:t>
            </a:r>
          </a:p>
          <a:p>
            <a:pPr defTabSz="180000"/>
            <a:r>
              <a:rPr lang="en-US" altLang="ko-KR" sz="1800" dirty="0"/>
              <a:t>		</a:t>
            </a:r>
            <a:r>
              <a:rPr lang="en-US" altLang="ko-KR" sz="1800" dirty="0" err="1"/>
              <a:t>setDefaultCloseOperation</a:t>
            </a:r>
            <a:r>
              <a:rPr lang="en-US" altLang="ko-KR" sz="1800" dirty="0"/>
              <a:t>(</a:t>
            </a:r>
            <a:r>
              <a:rPr lang="en-US" altLang="ko-KR" sz="1800" dirty="0" err="1"/>
              <a:t>JFrame.</a:t>
            </a:r>
            <a:r>
              <a:rPr lang="en-US" altLang="ko-KR" sz="1800" i="1" dirty="0" err="1"/>
              <a:t>EXIT_ON_CLOSE</a:t>
            </a:r>
            <a:r>
              <a:rPr lang="en-US" altLang="ko-KR" sz="1800" i="1" dirty="0"/>
              <a:t>);</a:t>
            </a:r>
          </a:p>
          <a:p>
            <a:pPr defTabSz="180000"/>
            <a:r>
              <a:rPr lang="en-US" altLang="ko-KR" sz="1800" i="1" dirty="0"/>
              <a:t>	</a:t>
            </a:r>
            <a:r>
              <a:rPr lang="en-US" altLang="ko-KR" sz="1800" dirty="0"/>
              <a:t>	</a:t>
            </a:r>
            <a:r>
              <a:rPr lang="en-US" altLang="ko-KR" sz="1800" dirty="0" err="1"/>
              <a:t>contentPane</a:t>
            </a:r>
            <a:r>
              <a:rPr lang="en-US" altLang="ko-KR" sz="1800" dirty="0"/>
              <a:t> = </a:t>
            </a:r>
            <a:r>
              <a:rPr lang="en-US" altLang="ko-KR" sz="1800" dirty="0" err="1"/>
              <a:t>getContentPane</a:t>
            </a:r>
            <a:r>
              <a:rPr lang="en-US" altLang="ko-KR" sz="1800" dirty="0"/>
              <a:t>();</a:t>
            </a:r>
          </a:p>
          <a:p>
            <a:pPr defTabSz="180000"/>
            <a:r>
              <a:rPr lang="en-US" altLang="ko-KR" sz="1800" dirty="0"/>
              <a:t>		</a:t>
            </a:r>
            <a:r>
              <a:rPr lang="en-US" altLang="ko-KR" sz="1800" dirty="0" err="1"/>
              <a:t>createToolBar</a:t>
            </a:r>
            <a:r>
              <a:rPr lang="en-US" altLang="ko-KR" sz="1800" dirty="0"/>
              <a:t>();</a:t>
            </a:r>
          </a:p>
          <a:p>
            <a:pPr defTabSz="180000"/>
            <a:r>
              <a:rPr lang="en-US" altLang="ko-KR" sz="1800" dirty="0"/>
              <a:t>		</a:t>
            </a:r>
            <a:r>
              <a:rPr lang="en-US" altLang="ko-KR" sz="1800" dirty="0" err="1"/>
              <a:t>setSize</a:t>
            </a:r>
            <a:r>
              <a:rPr lang="en-US" altLang="ko-KR" sz="1800" dirty="0"/>
              <a:t>(400,150);</a:t>
            </a:r>
          </a:p>
          <a:p>
            <a:pPr defTabSz="180000"/>
            <a:r>
              <a:rPr lang="en-US" altLang="ko-KR" sz="1800" dirty="0"/>
              <a:t>		</a:t>
            </a:r>
            <a:r>
              <a:rPr lang="en-US" altLang="ko-KR" sz="1800" dirty="0" err="1"/>
              <a:t>setVisible</a:t>
            </a:r>
            <a:r>
              <a:rPr lang="en-US" altLang="ko-KR" sz="1800" dirty="0"/>
              <a:t>(true);</a:t>
            </a:r>
          </a:p>
          <a:p>
            <a:pPr defTabSz="180000"/>
            <a:r>
              <a:rPr lang="en-US" altLang="ko-KR" sz="1800" dirty="0"/>
              <a:t>	}</a:t>
            </a:r>
            <a:r>
              <a:rPr lang="en-US" altLang="ko-KR" sz="1000" b="1" dirty="0"/>
              <a:t>	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7200101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 </a:t>
            </a:r>
            <a:r>
              <a:rPr lang="en-US" altLang="ko-KR" dirty="0"/>
              <a:t>14-4 : </a:t>
            </a:r>
            <a:r>
              <a:rPr lang="ko-KR" altLang="en-US" dirty="0" err="1"/>
              <a:t>툴팁</a:t>
            </a:r>
            <a:r>
              <a:rPr lang="ko-KR" altLang="en-US" dirty="0"/>
              <a:t> 달기</a:t>
            </a:r>
            <a:r>
              <a:rPr lang="en-US" altLang="ko-KR" sz="2800" dirty="0"/>
              <a:t>(3/4</a:t>
            </a:r>
            <a:r>
              <a:rPr lang="en-US" altLang="ko-KR" sz="2800" dirty="0" smtClean="0"/>
              <a:t>)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2267130" y="1293130"/>
            <a:ext cx="7704856" cy="541686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600" b="1" dirty="0"/>
              <a:t>	</a:t>
            </a:r>
            <a:r>
              <a:rPr lang="en-US" altLang="ko-KR" sz="1600" dirty="0"/>
              <a:t> </a:t>
            </a:r>
            <a:r>
              <a:rPr lang="en-US" altLang="ko-KR" sz="1500" b="1" dirty="0"/>
              <a:t>private </a:t>
            </a:r>
            <a:r>
              <a:rPr lang="en-US" altLang="ko-KR" sz="1500" dirty="0"/>
              <a:t> </a:t>
            </a:r>
            <a:r>
              <a:rPr lang="en-US" altLang="ko-KR" sz="1500" b="1" dirty="0"/>
              <a:t>void </a:t>
            </a:r>
            <a:r>
              <a:rPr lang="en-US" altLang="ko-KR" sz="1500" b="1" dirty="0" err="1"/>
              <a:t>createToolBar</a:t>
            </a:r>
            <a:r>
              <a:rPr lang="en-US" altLang="ko-KR" sz="1500" b="1" dirty="0"/>
              <a:t>() {</a:t>
            </a:r>
          </a:p>
          <a:p>
            <a:pPr defTabSz="180000"/>
            <a:r>
              <a:rPr lang="en-US" altLang="ko-KR" sz="1500" dirty="0"/>
              <a:t>		</a:t>
            </a:r>
            <a:r>
              <a:rPr lang="en-US" altLang="ko-KR" sz="1500" dirty="0" err="1"/>
              <a:t>JToolBar</a:t>
            </a:r>
            <a:r>
              <a:rPr lang="en-US" altLang="ko-KR" sz="1500" dirty="0"/>
              <a:t> bar = </a:t>
            </a:r>
            <a:r>
              <a:rPr lang="en-US" altLang="ko-KR" sz="1500" b="1" dirty="0"/>
              <a:t>new </a:t>
            </a:r>
            <a:r>
              <a:rPr lang="en-US" altLang="ko-KR" sz="1500" b="1" dirty="0" err="1"/>
              <a:t>JToolBar</a:t>
            </a:r>
            <a:r>
              <a:rPr lang="en-US" altLang="ko-KR" sz="1500" b="1" dirty="0"/>
              <a:t>("</a:t>
            </a:r>
            <a:r>
              <a:rPr lang="en-US" altLang="ko-KR" sz="1500" b="1" dirty="0" err="1"/>
              <a:t>Kitae</a:t>
            </a:r>
            <a:r>
              <a:rPr lang="en-US" altLang="ko-KR" sz="1500" b="1" dirty="0"/>
              <a:t> Menu");</a:t>
            </a:r>
          </a:p>
          <a:p>
            <a:pPr defTabSz="180000"/>
            <a:r>
              <a:rPr lang="en-US" altLang="ko-KR" sz="1500" dirty="0"/>
              <a:t>		</a:t>
            </a:r>
            <a:r>
              <a:rPr lang="en-US" altLang="ko-KR" sz="1500" dirty="0" err="1"/>
              <a:t>bar.setBackground</a:t>
            </a:r>
            <a:r>
              <a:rPr lang="en-US" altLang="ko-KR" sz="1500" dirty="0"/>
              <a:t>(</a:t>
            </a:r>
            <a:r>
              <a:rPr lang="en-US" altLang="ko-KR" sz="1500" dirty="0" err="1"/>
              <a:t>Color.</a:t>
            </a:r>
            <a:r>
              <a:rPr lang="en-US" altLang="ko-KR" sz="1500" i="1" dirty="0" err="1"/>
              <a:t>LIGHT_GRAY</a:t>
            </a:r>
            <a:r>
              <a:rPr lang="en-US" altLang="ko-KR" sz="1500" i="1" dirty="0"/>
              <a:t>);</a:t>
            </a:r>
          </a:p>
          <a:p>
            <a:pPr defTabSz="180000"/>
            <a:r>
              <a:rPr lang="en-US" altLang="ko-KR" sz="1500" dirty="0"/>
              <a:t>		</a:t>
            </a:r>
            <a:r>
              <a:rPr lang="en-US" altLang="ko-KR" sz="1500" dirty="0" err="1"/>
              <a:t>JButton</a:t>
            </a:r>
            <a:r>
              <a:rPr lang="en-US" altLang="ko-KR" sz="1500" dirty="0"/>
              <a:t> </a:t>
            </a:r>
            <a:r>
              <a:rPr lang="en-US" altLang="ko-KR" sz="1500" dirty="0" err="1"/>
              <a:t>newBtn</a:t>
            </a:r>
            <a:r>
              <a:rPr lang="en-US" altLang="ko-KR" sz="1500" dirty="0"/>
              <a:t> = </a:t>
            </a:r>
            <a:r>
              <a:rPr lang="en-US" altLang="ko-KR" sz="1500" b="1" dirty="0"/>
              <a:t>new </a:t>
            </a:r>
            <a:r>
              <a:rPr lang="en-US" altLang="ko-KR" sz="1500" b="1" dirty="0" err="1"/>
              <a:t>JButton</a:t>
            </a:r>
            <a:r>
              <a:rPr lang="en-US" altLang="ko-KR" sz="1500" b="1" dirty="0"/>
              <a:t>("New");</a:t>
            </a:r>
          </a:p>
          <a:p>
            <a:pPr defTabSz="180000"/>
            <a:r>
              <a:rPr lang="en-US" altLang="ko-KR" sz="1500" dirty="0"/>
              <a:t>		</a:t>
            </a:r>
            <a:r>
              <a:rPr lang="en-US" altLang="ko-KR" sz="1500" b="1" dirty="0" err="1"/>
              <a:t>newBtn.setToolTipText</a:t>
            </a:r>
            <a:r>
              <a:rPr lang="en-US" altLang="ko-KR" sz="1500" b="1" dirty="0"/>
              <a:t>("</a:t>
            </a:r>
            <a:r>
              <a:rPr lang="ko-KR" altLang="en-US" sz="1500" b="1" dirty="0"/>
              <a:t>파일을 생성합니다</a:t>
            </a:r>
            <a:r>
              <a:rPr lang="en-US" altLang="ko-KR" sz="1500" b="1" dirty="0"/>
              <a:t>.");</a:t>
            </a:r>
          </a:p>
          <a:p>
            <a:pPr defTabSz="180000"/>
            <a:r>
              <a:rPr lang="en-US" altLang="ko-KR" sz="1500" dirty="0"/>
              <a:t>		</a:t>
            </a:r>
            <a:r>
              <a:rPr lang="en-US" altLang="ko-KR" sz="1500" dirty="0" err="1"/>
              <a:t>bar.add</a:t>
            </a:r>
            <a:r>
              <a:rPr lang="en-US" altLang="ko-KR" sz="1500" dirty="0"/>
              <a:t>(</a:t>
            </a:r>
            <a:r>
              <a:rPr lang="en-US" altLang="ko-KR" sz="1500" dirty="0" err="1"/>
              <a:t>newBtn</a:t>
            </a:r>
            <a:r>
              <a:rPr lang="en-US" altLang="ko-KR" sz="1500" dirty="0"/>
              <a:t>);</a:t>
            </a:r>
          </a:p>
          <a:p>
            <a:pPr defTabSz="180000"/>
            <a:endParaRPr lang="ko-KR" altLang="en-US" sz="1500" dirty="0"/>
          </a:p>
          <a:p>
            <a:pPr defTabSz="180000"/>
            <a:r>
              <a:rPr lang="en-US" altLang="ko-KR" sz="1500" dirty="0"/>
              <a:t>		</a:t>
            </a:r>
            <a:r>
              <a:rPr lang="en-US" altLang="ko-KR" sz="1500" dirty="0" err="1"/>
              <a:t>JButton</a:t>
            </a:r>
            <a:r>
              <a:rPr lang="en-US" altLang="ko-KR" sz="1500" dirty="0"/>
              <a:t> </a:t>
            </a:r>
            <a:r>
              <a:rPr lang="en-US" altLang="ko-KR" sz="1500" dirty="0" err="1"/>
              <a:t>openBtn</a:t>
            </a:r>
            <a:r>
              <a:rPr lang="en-US" altLang="ko-KR" sz="1500" dirty="0"/>
              <a:t> = </a:t>
            </a:r>
            <a:r>
              <a:rPr lang="en-US" altLang="ko-KR" sz="1500" b="1" dirty="0"/>
              <a:t>new </a:t>
            </a:r>
            <a:r>
              <a:rPr lang="en-US" altLang="ko-KR" sz="1500" b="1" dirty="0" err="1"/>
              <a:t>JButton</a:t>
            </a:r>
            <a:r>
              <a:rPr lang="en-US" altLang="ko-KR" sz="1500" b="1" dirty="0"/>
              <a:t>(new </a:t>
            </a:r>
            <a:r>
              <a:rPr lang="en-US" altLang="ko-KR" sz="1500" b="1" dirty="0" err="1"/>
              <a:t>ImageIcon</a:t>
            </a:r>
            <a:r>
              <a:rPr lang="en-US" altLang="ko-KR" sz="1500" b="1" dirty="0"/>
              <a:t>("images/open.jpg"));</a:t>
            </a:r>
          </a:p>
          <a:p>
            <a:pPr defTabSz="180000"/>
            <a:r>
              <a:rPr lang="en-US" altLang="ko-KR" sz="1500" dirty="0"/>
              <a:t>		</a:t>
            </a:r>
            <a:r>
              <a:rPr lang="en-US" altLang="ko-KR" sz="1500" b="1" dirty="0" err="1"/>
              <a:t>openBtn.setToolTipText</a:t>
            </a:r>
            <a:r>
              <a:rPr lang="en-US" altLang="ko-KR" sz="1500" b="1" dirty="0"/>
              <a:t>("</a:t>
            </a:r>
            <a:r>
              <a:rPr lang="ko-KR" altLang="en-US" sz="1500" b="1" dirty="0"/>
              <a:t>파일을 엽니다</a:t>
            </a:r>
            <a:r>
              <a:rPr lang="en-US" altLang="ko-KR" sz="1500" b="1" dirty="0"/>
              <a:t>.");</a:t>
            </a:r>
          </a:p>
          <a:p>
            <a:pPr defTabSz="180000"/>
            <a:r>
              <a:rPr lang="en-US" altLang="ko-KR" sz="1500" dirty="0"/>
              <a:t>		</a:t>
            </a:r>
            <a:r>
              <a:rPr lang="en-US" altLang="ko-KR" sz="1500" dirty="0" err="1"/>
              <a:t>bar.add</a:t>
            </a:r>
            <a:r>
              <a:rPr lang="en-US" altLang="ko-KR" sz="1500" dirty="0"/>
              <a:t>(</a:t>
            </a:r>
            <a:r>
              <a:rPr lang="en-US" altLang="ko-KR" sz="1500" dirty="0" err="1"/>
              <a:t>openBtn</a:t>
            </a:r>
            <a:r>
              <a:rPr lang="en-US" altLang="ko-KR" sz="1500" dirty="0"/>
              <a:t>);</a:t>
            </a:r>
          </a:p>
          <a:p>
            <a:pPr defTabSz="180000"/>
            <a:r>
              <a:rPr lang="en-US" altLang="ko-KR" sz="1500" dirty="0"/>
              <a:t>		</a:t>
            </a:r>
            <a:r>
              <a:rPr lang="en-US" altLang="ko-KR" sz="1500" dirty="0" err="1"/>
              <a:t>bar.addSeparator</a:t>
            </a:r>
            <a:r>
              <a:rPr lang="en-US" altLang="ko-KR" sz="1500" dirty="0"/>
              <a:t>();</a:t>
            </a:r>
          </a:p>
          <a:p>
            <a:pPr defTabSz="180000"/>
            <a:endParaRPr lang="ko-KR" altLang="en-US" sz="1500" dirty="0"/>
          </a:p>
          <a:p>
            <a:pPr defTabSz="180000"/>
            <a:r>
              <a:rPr lang="en-US" altLang="ko-KR" sz="1500" dirty="0"/>
              <a:t>		</a:t>
            </a:r>
            <a:r>
              <a:rPr lang="en-US" altLang="ko-KR" sz="1500" dirty="0" err="1"/>
              <a:t>JButton</a:t>
            </a:r>
            <a:r>
              <a:rPr lang="en-US" altLang="ko-KR" sz="1500" dirty="0"/>
              <a:t> </a:t>
            </a:r>
            <a:r>
              <a:rPr lang="en-US" altLang="ko-KR" sz="1500" dirty="0" err="1"/>
              <a:t>saveBtn</a:t>
            </a:r>
            <a:r>
              <a:rPr lang="en-US" altLang="ko-KR" sz="1500" dirty="0"/>
              <a:t> = </a:t>
            </a:r>
            <a:r>
              <a:rPr lang="en-US" altLang="ko-KR" sz="1500" b="1" dirty="0"/>
              <a:t>new </a:t>
            </a:r>
            <a:r>
              <a:rPr lang="en-US" altLang="ko-KR" sz="1500" b="1" dirty="0" err="1"/>
              <a:t>JButton</a:t>
            </a:r>
            <a:r>
              <a:rPr lang="en-US" altLang="ko-KR" sz="1500" b="1" dirty="0"/>
              <a:t>(new </a:t>
            </a:r>
            <a:r>
              <a:rPr lang="en-US" altLang="ko-KR" sz="1500" b="1" dirty="0" err="1"/>
              <a:t>ImageIcon</a:t>
            </a:r>
            <a:r>
              <a:rPr lang="en-US" altLang="ko-KR" sz="1500" b="1" dirty="0"/>
              <a:t>("images/save.jpg"));</a:t>
            </a:r>
          </a:p>
          <a:p>
            <a:pPr defTabSz="180000"/>
            <a:r>
              <a:rPr lang="en-US" altLang="ko-KR" sz="1500" dirty="0"/>
              <a:t>		</a:t>
            </a:r>
            <a:r>
              <a:rPr lang="en-US" altLang="ko-KR" sz="1500" b="1" dirty="0" err="1"/>
              <a:t>saveBtn.setToolTipText</a:t>
            </a:r>
            <a:r>
              <a:rPr lang="en-US" altLang="ko-KR" sz="1500" b="1" dirty="0"/>
              <a:t>("</a:t>
            </a:r>
            <a:r>
              <a:rPr lang="ko-KR" altLang="en-US" sz="1500" b="1" dirty="0"/>
              <a:t>파일을 저장합니다</a:t>
            </a:r>
            <a:r>
              <a:rPr lang="en-US" altLang="ko-KR" sz="1500" b="1" dirty="0"/>
              <a:t>.");</a:t>
            </a:r>
          </a:p>
          <a:p>
            <a:pPr defTabSz="180000"/>
            <a:r>
              <a:rPr lang="en-US" altLang="ko-KR" sz="1500" dirty="0"/>
              <a:t>		</a:t>
            </a:r>
            <a:r>
              <a:rPr lang="en-US" altLang="ko-KR" sz="1500" dirty="0" err="1"/>
              <a:t>bar.add</a:t>
            </a:r>
            <a:r>
              <a:rPr lang="en-US" altLang="ko-KR" sz="1500" dirty="0"/>
              <a:t>(</a:t>
            </a:r>
            <a:r>
              <a:rPr lang="en-US" altLang="ko-KR" sz="1500" dirty="0" err="1"/>
              <a:t>saveBtn</a:t>
            </a:r>
            <a:r>
              <a:rPr lang="en-US" altLang="ko-KR" sz="1500" dirty="0"/>
              <a:t>);</a:t>
            </a:r>
          </a:p>
          <a:p>
            <a:pPr defTabSz="180000"/>
            <a:endParaRPr lang="ko-KR" altLang="en-US" sz="1500" dirty="0"/>
          </a:p>
          <a:p>
            <a:pPr defTabSz="180000"/>
            <a:r>
              <a:rPr lang="en-US" altLang="ko-KR" sz="1500" dirty="0"/>
              <a:t>		</a:t>
            </a:r>
            <a:r>
              <a:rPr lang="en-US" altLang="ko-KR" sz="1500" dirty="0" err="1"/>
              <a:t>bar.add</a:t>
            </a:r>
            <a:r>
              <a:rPr lang="en-US" altLang="ko-KR" sz="1500" dirty="0"/>
              <a:t>(</a:t>
            </a:r>
            <a:r>
              <a:rPr lang="en-US" altLang="ko-KR" sz="1500" b="1" dirty="0"/>
              <a:t>new </a:t>
            </a:r>
            <a:r>
              <a:rPr lang="en-US" altLang="ko-KR" sz="1500" b="1" dirty="0" err="1"/>
              <a:t>JLabel</a:t>
            </a:r>
            <a:r>
              <a:rPr lang="en-US" altLang="ko-KR" sz="1500" b="1" dirty="0"/>
              <a:t>("search"));</a:t>
            </a:r>
          </a:p>
          <a:p>
            <a:pPr defTabSz="180000"/>
            <a:endParaRPr lang="ko-KR" altLang="en-US" sz="1500" dirty="0"/>
          </a:p>
          <a:p>
            <a:pPr defTabSz="180000"/>
            <a:r>
              <a:rPr lang="en-US" altLang="ko-KR" sz="1500" dirty="0"/>
              <a:t>		</a:t>
            </a:r>
            <a:r>
              <a:rPr lang="en-US" altLang="ko-KR" sz="1500" dirty="0" err="1"/>
              <a:t>JTextField</a:t>
            </a:r>
            <a:r>
              <a:rPr lang="en-US" altLang="ko-KR" sz="1500" dirty="0"/>
              <a:t> </a:t>
            </a:r>
            <a:r>
              <a:rPr lang="en-US" altLang="ko-KR" sz="1500" dirty="0" err="1"/>
              <a:t>tf</a:t>
            </a:r>
            <a:r>
              <a:rPr lang="en-US" altLang="ko-KR" sz="1500" dirty="0"/>
              <a:t> = </a:t>
            </a:r>
            <a:r>
              <a:rPr lang="en-US" altLang="ko-KR" sz="1500" b="1" dirty="0"/>
              <a:t>new </a:t>
            </a:r>
            <a:r>
              <a:rPr lang="en-US" altLang="ko-KR" sz="1500" b="1" dirty="0" err="1"/>
              <a:t>JTextField</a:t>
            </a:r>
            <a:r>
              <a:rPr lang="en-US" altLang="ko-KR" sz="1500" b="1" dirty="0"/>
              <a:t>("text field");</a:t>
            </a:r>
          </a:p>
          <a:p>
            <a:pPr defTabSz="180000"/>
            <a:r>
              <a:rPr lang="en-US" altLang="ko-KR" sz="1500" dirty="0"/>
              <a:t>		</a:t>
            </a:r>
            <a:r>
              <a:rPr lang="en-US" altLang="ko-KR" sz="1500" b="1" dirty="0" err="1"/>
              <a:t>tf.setToolTipText</a:t>
            </a:r>
            <a:r>
              <a:rPr lang="en-US" altLang="ko-KR" sz="1500" b="1" dirty="0"/>
              <a:t>("</a:t>
            </a:r>
            <a:r>
              <a:rPr lang="ko-KR" altLang="en-US" sz="1500" b="1" dirty="0" err="1"/>
              <a:t>찾고자하는</a:t>
            </a:r>
            <a:r>
              <a:rPr lang="ko-KR" altLang="en-US" sz="1500" b="1" dirty="0"/>
              <a:t> 문자열을 입력하세요</a:t>
            </a:r>
            <a:r>
              <a:rPr lang="en-US" altLang="ko-KR" sz="1500" b="1" dirty="0"/>
              <a:t>");</a:t>
            </a:r>
          </a:p>
          <a:p>
            <a:pPr defTabSz="180000"/>
            <a:r>
              <a:rPr lang="en-US" altLang="ko-KR" sz="1500" dirty="0"/>
              <a:t>		</a:t>
            </a:r>
            <a:r>
              <a:rPr lang="en-US" altLang="ko-KR" sz="1500" dirty="0" err="1"/>
              <a:t>bar.add</a:t>
            </a:r>
            <a:r>
              <a:rPr lang="en-US" altLang="ko-KR" sz="1500" dirty="0"/>
              <a:t>(</a:t>
            </a:r>
            <a:r>
              <a:rPr lang="en-US" altLang="ko-KR" sz="1500" dirty="0" err="1"/>
              <a:t>tf</a:t>
            </a:r>
            <a:r>
              <a:rPr lang="en-US" altLang="ko-KR" sz="1500" dirty="0"/>
              <a:t>);</a:t>
            </a:r>
          </a:p>
          <a:p>
            <a:pPr defTabSz="180000"/>
            <a:r>
              <a:rPr lang="en-US" altLang="ko-KR" sz="1500" dirty="0"/>
              <a:t>		</a:t>
            </a:r>
            <a:r>
              <a:rPr lang="en-US" altLang="ko-KR" sz="1500" dirty="0" err="1"/>
              <a:t>contentPane.add</a:t>
            </a:r>
            <a:r>
              <a:rPr lang="en-US" altLang="ko-KR" sz="1500" dirty="0"/>
              <a:t>(bar, </a:t>
            </a:r>
            <a:r>
              <a:rPr lang="en-US" altLang="ko-KR" sz="1500" dirty="0" err="1"/>
              <a:t>BorderLayout.</a:t>
            </a:r>
            <a:r>
              <a:rPr lang="en-US" altLang="ko-KR" sz="1500" i="1" dirty="0" err="1"/>
              <a:t>NORTH</a:t>
            </a:r>
            <a:r>
              <a:rPr lang="en-US" altLang="ko-KR" sz="1500" i="1" dirty="0"/>
              <a:t>);</a:t>
            </a:r>
          </a:p>
          <a:p>
            <a:pPr defTabSz="180000"/>
            <a:r>
              <a:rPr lang="en-US" altLang="ko-KR" sz="1500" dirty="0"/>
              <a:t>	}</a:t>
            </a:r>
            <a:endParaRPr lang="ko-KR" altLang="en-US" sz="1500" dirty="0"/>
          </a:p>
        </p:txBody>
      </p:sp>
    </p:spTree>
    <p:extLst>
      <p:ext uri="{BB962C8B-B14F-4D97-AF65-F5344CB8AC3E}">
        <p14:creationId xmlns:p14="http://schemas.microsoft.com/office/powerpoint/2010/main" val="11133622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eaLnBrk="1" hangingPunct="1"/>
            <a:r>
              <a:rPr lang="ko-KR" altLang="en-US" dirty="0">
                <a:solidFill>
                  <a:srgbClr val="000000"/>
                </a:solidFill>
                <a:latin typeface="Times New Roman" pitchFamily="18" charset="0"/>
                <a:ea typeface="굴림" pitchFamily="50" charset="-127"/>
                <a:cs typeface="+mn-cs"/>
              </a:rPr>
              <a:t>예제 </a:t>
            </a:r>
            <a:r>
              <a:rPr lang="en-US" altLang="ko-KR" dirty="0">
                <a:solidFill>
                  <a:srgbClr val="000000"/>
                </a:solidFill>
                <a:latin typeface="Times New Roman" pitchFamily="18" charset="0"/>
                <a:ea typeface="굴림" pitchFamily="50" charset="-127"/>
                <a:cs typeface="+mn-cs"/>
              </a:rPr>
              <a:t>14-4 : </a:t>
            </a:r>
            <a:r>
              <a:rPr lang="ko-KR" altLang="en-US" dirty="0" err="1">
                <a:solidFill>
                  <a:srgbClr val="000000"/>
                </a:solidFill>
                <a:latin typeface="Times New Roman" pitchFamily="18" charset="0"/>
                <a:ea typeface="굴림" pitchFamily="50" charset="-127"/>
                <a:cs typeface="+mn-cs"/>
              </a:rPr>
              <a:t>툴팁</a:t>
            </a:r>
            <a:r>
              <a:rPr lang="ko-KR" altLang="en-US" dirty="0">
                <a:solidFill>
                  <a:srgbClr val="000000"/>
                </a:solidFill>
                <a:latin typeface="Times New Roman" pitchFamily="18" charset="0"/>
                <a:ea typeface="굴림" pitchFamily="50" charset="-127"/>
                <a:cs typeface="+mn-cs"/>
              </a:rPr>
              <a:t> 달기</a:t>
            </a:r>
            <a:r>
              <a:rPr lang="en-US" altLang="ko-KR" sz="2400" dirty="0">
                <a:solidFill>
                  <a:srgbClr val="000000"/>
                </a:solidFill>
                <a:latin typeface="Times New Roman" pitchFamily="18" charset="0"/>
                <a:ea typeface="굴림" pitchFamily="50" charset="-127"/>
                <a:cs typeface="+mn-cs"/>
              </a:rPr>
              <a:t>(4/4</a:t>
            </a:r>
            <a:r>
              <a:rPr lang="en-US" altLang="ko-KR" sz="2400" dirty="0" smtClean="0">
                <a:solidFill>
                  <a:srgbClr val="000000"/>
                </a:solidFill>
                <a:latin typeface="Times New Roman" pitchFamily="18" charset="0"/>
                <a:ea typeface="굴림" pitchFamily="50" charset="-127"/>
                <a:cs typeface="+mn-cs"/>
              </a:rPr>
              <a:t>)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2284705" y="1700809"/>
            <a:ext cx="7704856" cy="120032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800" dirty="0"/>
              <a:t>	public static void main(String [] </a:t>
            </a:r>
            <a:r>
              <a:rPr lang="en-US" altLang="ko-KR" sz="1800" dirty="0" err="1"/>
              <a:t>args</a:t>
            </a:r>
            <a:r>
              <a:rPr lang="en-US" altLang="ko-KR" sz="1800" dirty="0"/>
              <a:t>) {</a:t>
            </a:r>
          </a:p>
          <a:p>
            <a:pPr defTabSz="180000"/>
            <a:r>
              <a:rPr lang="en-US" altLang="ko-KR" sz="1800" dirty="0"/>
              <a:t>		new </a:t>
            </a:r>
            <a:r>
              <a:rPr lang="en-US" altLang="ko-KR" sz="1800" dirty="0" err="1"/>
              <a:t>ToolTipEx</a:t>
            </a:r>
            <a:r>
              <a:rPr lang="en-US" altLang="ko-KR" sz="1800" dirty="0"/>
              <a:t>();</a:t>
            </a:r>
          </a:p>
          <a:p>
            <a:pPr defTabSz="180000"/>
            <a:r>
              <a:rPr lang="en-US" altLang="ko-KR" sz="1800" dirty="0"/>
              <a:t>	}</a:t>
            </a:r>
          </a:p>
          <a:p>
            <a:pPr defTabSz="180000"/>
            <a:r>
              <a:rPr lang="en-US" altLang="ko-KR" sz="1800" dirty="0"/>
              <a:t>} 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3677691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ToolTipManager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툴팁의</a:t>
            </a:r>
            <a:r>
              <a:rPr lang="ko-KR" altLang="en-US" dirty="0"/>
              <a:t> 기능을 제어하는 역할</a:t>
            </a:r>
            <a:endParaRPr lang="en-US" altLang="ko-KR" dirty="0"/>
          </a:p>
          <a:p>
            <a:pPr lvl="1"/>
            <a:r>
              <a:rPr lang="ko-KR" altLang="en-US" dirty="0" err="1"/>
              <a:t>툴팁</a:t>
            </a:r>
            <a:r>
              <a:rPr lang="ko-KR" altLang="en-US" dirty="0"/>
              <a:t> 제어는 모든 </a:t>
            </a:r>
            <a:r>
              <a:rPr lang="ko-KR" altLang="en-US" dirty="0" err="1"/>
              <a:t>툴팁에</a:t>
            </a:r>
            <a:r>
              <a:rPr lang="ko-KR" altLang="en-US" dirty="0"/>
              <a:t> 일괄 적용됨</a:t>
            </a:r>
            <a:endParaRPr lang="en-US" altLang="ko-KR" dirty="0"/>
          </a:p>
          <a:p>
            <a:r>
              <a:rPr lang="en-US" altLang="ko-KR" dirty="0" err="1"/>
              <a:t>ToolTipManager</a:t>
            </a:r>
            <a:r>
              <a:rPr lang="ko-KR" altLang="en-US" dirty="0"/>
              <a:t> 객체 </a:t>
            </a:r>
            <a:r>
              <a:rPr lang="ko-KR" altLang="en-US" dirty="0" smtClean="0"/>
              <a:t>얻기</a:t>
            </a:r>
            <a:endParaRPr lang="en-US" altLang="ko-KR" dirty="0"/>
          </a:p>
          <a:p>
            <a:pPr lvl="1"/>
            <a:r>
              <a:rPr lang="ko-KR" altLang="en-US" dirty="0" smtClean="0"/>
              <a:t>다음 </a:t>
            </a:r>
            <a:r>
              <a:rPr lang="en-US" altLang="ko-KR" dirty="0" smtClean="0"/>
              <a:t>static </a:t>
            </a:r>
            <a:r>
              <a:rPr lang="ko-KR" altLang="en-US" dirty="0" err="1"/>
              <a:t>메소드를</a:t>
            </a:r>
            <a:r>
              <a:rPr lang="ko-KR" altLang="en-US" dirty="0"/>
              <a:t> 이용함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2"/>
            <a:r>
              <a:rPr lang="ko-KR" altLang="en-US" dirty="0" err="1" smtClean="0"/>
              <a:t>툴팁</a:t>
            </a:r>
            <a:r>
              <a:rPr lang="ko-KR" altLang="en-US" dirty="0" smtClean="0"/>
              <a:t> </a:t>
            </a:r>
            <a:r>
              <a:rPr lang="ko-KR" altLang="en-US" dirty="0"/>
              <a:t>제어는 공유되는 하나의 </a:t>
            </a:r>
            <a:r>
              <a:rPr lang="en-US" altLang="ko-KR" dirty="0" err="1"/>
              <a:t>ToolTipManager</a:t>
            </a:r>
            <a:r>
              <a:rPr lang="en-US" altLang="ko-KR" dirty="0"/>
              <a:t> </a:t>
            </a:r>
            <a:r>
              <a:rPr lang="ko-KR" altLang="en-US" dirty="0"/>
              <a:t>객체를 이용하여 이루어짐</a:t>
            </a:r>
            <a:endParaRPr lang="en-US" altLang="ko-KR" dirty="0"/>
          </a:p>
          <a:p>
            <a:pPr lvl="3"/>
            <a:r>
              <a:rPr lang="ko-KR" altLang="en-US" dirty="0"/>
              <a:t>즉 </a:t>
            </a:r>
            <a:r>
              <a:rPr lang="en-US" altLang="ko-KR" dirty="0" err="1"/>
              <a:t>ToolTipManager</a:t>
            </a:r>
            <a:r>
              <a:rPr lang="en-US" altLang="ko-KR" dirty="0"/>
              <a:t> </a:t>
            </a:r>
            <a:r>
              <a:rPr lang="ko-KR" altLang="en-US" dirty="0"/>
              <a:t>객체는 하나만 있어도 되는 객체임</a:t>
            </a:r>
            <a:endParaRPr lang="en-US" altLang="ko-KR" dirty="0"/>
          </a:p>
          <a:p>
            <a:pPr lvl="2"/>
            <a:r>
              <a:rPr lang="ko-KR" altLang="en-US" dirty="0" err="1" smtClean="0"/>
              <a:t>생성자를</a:t>
            </a:r>
            <a:r>
              <a:rPr lang="ko-KR" altLang="en-US" dirty="0" smtClean="0"/>
              <a:t> 이용하여 객체를 만들 수 없음에 주의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2999656" y="3645024"/>
            <a:ext cx="6672234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800" dirty="0" err="1"/>
              <a:t>ToolTipManager</a:t>
            </a:r>
            <a:r>
              <a:rPr lang="en-US" altLang="ko-KR" sz="1800" dirty="0"/>
              <a:t> m = </a:t>
            </a:r>
            <a:r>
              <a:rPr lang="en-US" altLang="ko-KR" sz="1800" dirty="0" err="1"/>
              <a:t>ToolTipManager.sharedInstance</a:t>
            </a:r>
            <a:r>
              <a:rPr lang="en-US" altLang="ko-KR" sz="1800" dirty="0"/>
              <a:t>();</a:t>
            </a:r>
          </a:p>
        </p:txBody>
      </p:sp>
    </p:spTree>
    <p:extLst>
      <p:ext uri="{BB962C8B-B14F-4D97-AF65-F5344CB8AC3E}">
        <p14:creationId xmlns:p14="http://schemas.microsoft.com/office/powerpoint/2010/main" val="22226092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툴팁의</a:t>
            </a:r>
            <a:r>
              <a:rPr lang="ko-KR" altLang="en-US" dirty="0"/>
              <a:t> 제어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툴팁</a:t>
            </a:r>
            <a:r>
              <a:rPr lang="ko-KR" altLang="en-US" dirty="0"/>
              <a:t> </a:t>
            </a:r>
            <a:r>
              <a:rPr lang="ko-KR" altLang="en-US" dirty="0" smtClean="0"/>
              <a:t>활성화 </a:t>
            </a:r>
            <a:r>
              <a:rPr lang="en-US" altLang="ko-KR" dirty="0" smtClean="0"/>
              <a:t>/</a:t>
            </a:r>
            <a:r>
              <a:rPr lang="ko-KR" altLang="en-US" dirty="0" smtClean="0"/>
              <a:t>비활성화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툴팁이</a:t>
            </a:r>
            <a:r>
              <a:rPr lang="ko-KR" altLang="en-US" dirty="0"/>
              <a:t> 나타나는 최초 지연 시간 제어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툴팁이</a:t>
            </a:r>
            <a:r>
              <a:rPr lang="ko-KR" altLang="en-US" dirty="0"/>
              <a:t> 켜져 있는 지속 시간 제어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2639616" y="1988840"/>
            <a:ext cx="6672234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800" dirty="0" err="1"/>
              <a:t>m.setEnabled</a:t>
            </a:r>
            <a:r>
              <a:rPr lang="en-US" altLang="ko-KR" sz="1800" dirty="0"/>
              <a:t>(false); // </a:t>
            </a:r>
            <a:r>
              <a:rPr lang="ko-KR" altLang="en-US" sz="1800" dirty="0" err="1"/>
              <a:t>툴팁이</a:t>
            </a:r>
            <a:r>
              <a:rPr lang="ko-KR" altLang="en-US" sz="1800" dirty="0"/>
              <a:t> 보이지 않게 함</a:t>
            </a:r>
            <a:endParaRPr lang="en-US" altLang="ko-KR" sz="1800" dirty="0"/>
          </a:p>
        </p:txBody>
      </p:sp>
      <p:sp>
        <p:nvSpPr>
          <p:cNvPr id="5" name="직사각형 4"/>
          <p:cNvSpPr/>
          <p:nvPr/>
        </p:nvSpPr>
        <p:spPr>
          <a:xfrm>
            <a:off x="2614264" y="3491716"/>
            <a:ext cx="7344816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800" dirty="0" err="1"/>
              <a:t>m.setInitialDelay</a:t>
            </a:r>
            <a:r>
              <a:rPr lang="en-US" altLang="ko-KR" sz="1800" dirty="0"/>
              <a:t>(1000)  // </a:t>
            </a:r>
            <a:r>
              <a:rPr lang="ko-KR" altLang="en-US" sz="1800" dirty="0"/>
              <a:t>마우스가 올라온 후 </a:t>
            </a:r>
            <a:r>
              <a:rPr lang="en-US" altLang="ko-KR" sz="1800" dirty="0"/>
              <a:t>1000</a:t>
            </a:r>
            <a:r>
              <a:rPr lang="ko-KR" altLang="en-US" sz="1800" dirty="0"/>
              <a:t> </a:t>
            </a:r>
            <a:r>
              <a:rPr lang="en-US" altLang="ko-KR" sz="1800" dirty="0"/>
              <a:t>ms </a:t>
            </a:r>
            <a:r>
              <a:rPr lang="ko-KR" altLang="en-US" sz="1800" dirty="0"/>
              <a:t>후에 </a:t>
            </a:r>
            <a:r>
              <a:rPr lang="ko-KR" altLang="en-US" sz="1800" dirty="0" err="1"/>
              <a:t>툴팁</a:t>
            </a:r>
            <a:r>
              <a:rPr lang="ko-KR" altLang="en-US" sz="1800" dirty="0"/>
              <a:t> 출력</a:t>
            </a:r>
            <a:endParaRPr lang="en-US" altLang="ko-KR" sz="1800" dirty="0"/>
          </a:p>
        </p:txBody>
      </p:sp>
      <p:sp>
        <p:nvSpPr>
          <p:cNvPr id="6" name="직사각형 5"/>
          <p:cNvSpPr/>
          <p:nvPr/>
        </p:nvSpPr>
        <p:spPr>
          <a:xfrm>
            <a:off x="2614264" y="5003884"/>
            <a:ext cx="7367936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800" dirty="0" err="1"/>
              <a:t>m.setDismissDelay</a:t>
            </a:r>
            <a:r>
              <a:rPr lang="en-US" altLang="ko-KR" sz="1800" dirty="0"/>
              <a:t>(1000) // </a:t>
            </a:r>
            <a:r>
              <a:rPr lang="ko-KR" altLang="en-US" sz="1800" dirty="0" err="1"/>
              <a:t>툴팁이</a:t>
            </a:r>
            <a:r>
              <a:rPr lang="ko-KR" altLang="en-US" sz="1800" dirty="0"/>
              <a:t> 켜져 있는 지속 시간을 </a:t>
            </a:r>
            <a:r>
              <a:rPr lang="en-US" altLang="ko-KR" sz="1800" dirty="0"/>
              <a:t>1000ms</a:t>
            </a:r>
            <a:r>
              <a:rPr lang="ko-KR" altLang="en-US" sz="1800" dirty="0"/>
              <a:t>로 설정</a:t>
            </a:r>
            <a:endParaRPr lang="en-US" altLang="ko-KR" sz="1800" dirty="0"/>
          </a:p>
        </p:txBody>
      </p:sp>
    </p:spTree>
    <p:extLst>
      <p:ext uri="{BB962C8B-B14F-4D97-AF65-F5344CB8AC3E}">
        <p14:creationId xmlns:p14="http://schemas.microsoft.com/office/powerpoint/2010/main" val="422503785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 </a:t>
            </a:r>
            <a:r>
              <a:rPr lang="en-US" altLang="ko-KR" dirty="0"/>
              <a:t>14-5 : </a:t>
            </a:r>
            <a:r>
              <a:rPr lang="ko-KR" altLang="en-US" dirty="0" err="1"/>
              <a:t>툴팁</a:t>
            </a:r>
            <a:r>
              <a:rPr lang="ko-KR" altLang="en-US" dirty="0"/>
              <a:t> 시간 제어</a:t>
            </a:r>
            <a:r>
              <a:rPr lang="en-US" altLang="ko-KR" sz="2400" dirty="0"/>
              <a:t>(1/3)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135561" y="1412776"/>
            <a:ext cx="79821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err="1">
                <a:solidFill>
                  <a:schemeClr val="accent2">
                    <a:lumMod val="75000"/>
                  </a:schemeClr>
                </a:solidFill>
              </a:rPr>
              <a:t>JLabel</a:t>
            </a:r>
            <a:r>
              <a:rPr lang="en-US" altLang="ko-KR" sz="20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ko-KR" altLang="en-US" sz="2000" dirty="0">
                <a:solidFill>
                  <a:schemeClr val="accent2">
                    <a:lumMod val="75000"/>
                  </a:schemeClr>
                </a:solidFill>
              </a:rPr>
              <a:t>컴포넌트에 마우스를 올리자마자 </a:t>
            </a:r>
            <a:r>
              <a:rPr lang="ko-KR" altLang="en-US" sz="2000" dirty="0" err="1">
                <a:solidFill>
                  <a:schemeClr val="accent2">
                    <a:lumMod val="75000"/>
                  </a:schemeClr>
                </a:solidFill>
              </a:rPr>
              <a:t>툴팁이</a:t>
            </a:r>
            <a:r>
              <a:rPr lang="ko-KR" altLang="en-US" sz="2000" dirty="0">
                <a:solidFill>
                  <a:schemeClr val="accent2">
                    <a:lumMod val="75000"/>
                  </a:schemeClr>
                </a:solidFill>
              </a:rPr>
              <a:t> 나타나게 하고</a:t>
            </a:r>
            <a:r>
              <a:rPr lang="en-US" altLang="ko-KR" sz="2000" dirty="0">
                <a:solidFill>
                  <a:schemeClr val="accent2">
                    <a:lumMod val="75000"/>
                  </a:schemeClr>
                </a:solidFill>
              </a:rPr>
              <a:t>, </a:t>
            </a:r>
            <a:r>
              <a:rPr lang="ko-KR" altLang="en-US" sz="2000" dirty="0" err="1">
                <a:solidFill>
                  <a:schemeClr val="accent2">
                    <a:lumMod val="75000"/>
                  </a:schemeClr>
                </a:solidFill>
              </a:rPr>
              <a:t>툴팁은</a:t>
            </a:r>
            <a:r>
              <a:rPr lang="ko-KR" altLang="en-US" sz="20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ko-KR" sz="2000" dirty="0">
                <a:solidFill>
                  <a:schemeClr val="accent2">
                    <a:lumMod val="75000"/>
                  </a:schemeClr>
                </a:solidFill>
              </a:rPr>
              <a:t>10</a:t>
            </a:r>
            <a:r>
              <a:rPr lang="ko-KR" altLang="en-US" sz="2000" dirty="0">
                <a:solidFill>
                  <a:schemeClr val="accent2">
                    <a:lumMod val="75000"/>
                  </a:schemeClr>
                </a:solidFill>
              </a:rPr>
              <a:t>초간 지속되게 하라</a:t>
            </a:r>
            <a:r>
              <a:rPr lang="en-US" altLang="ko-KR" sz="2000" dirty="0">
                <a:solidFill>
                  <a:schemeClr val="accent2">
                    <a:lumMod val="75000"/>
                  </a:schemeClr>
                </a:solidFill>
              </a:rPr>
              <a:t>.</a:t>
            </a:r>
            <a:endParaRPr lang="ko-KR" altLang="en-US" sz="2000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0651" y="3024017"/>
            <a:ext cx="3693710" cy="203883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4187" y="3024017"/>
            <a:ext cx="3693710" cy="2038836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3020190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eaLnBrk="1" hangingPunct="1"/>
            <a:r>
              <a:rPr lang="ko-KR" altLang="en-US" dirty="0">
                <a:solidFill>
                  <a:srgbClr val="000000"/>
                </a:solidFill>
                <a:latin typeface="Times New Roman" pitchFamily="18" charset="0"/>
                <a:ea typeface="굴림" pitchFamily="50" charset="-127"/>
                <a:cs typeface="+mn-cs"/>
              </a:rPr>
              <a:t>예제 </a:t>
            </a:r>
            <a:r>
              <a:rPr lang="en-US" altLang="ko-KR" dirty="0">
                <a:solidFill>
                  <a:srgbClr val="000000"/>
                </a:solidFill>
                <a:latin typeface="Times New Roman" pitchFamily="18" charset="0"/>
                <a:ea typeface="굴림" pitchFamily="50" charset="-127"/>
                <a:cs typeface="+mn-cs"/>
              </a:rPr>
              <a:t>14-5 : </a:t>
            </a:r>
            <a:r>
              <a:rPr lang="ko-KR" altLang="en-US" dirty="0" err="1">
                <a:solidFill>
                  <a:srgbClr val="000000"/>
                </a:solidFill>
                <a:latin typeface="Times New Roman" pitchFamily="18" charset="0"/>
                <a:ea typeface="굴림" pitchFamily="50" charset="-127"/>
                <a:cs typeface="+mn-cs"/>
              </a:rPr>
              <a:t>툴팁</a:t>
            </a:r>
            <a:r>
              <a:rPr lang="ko-KR" altLang="en-US" dirty="0">
                <a:solidFill>
                  <a:srgbClr val="000000"/>
                </a:solidFill>
                <a:latin typeface="Times New Roman" pitchFamily="18" charset="0"/>
                <a:ea typeface="굴림" pitchFamily="50" charset="-127"/>
                <a:cs typeface="+mn-cs"/>
              </a:rPr>
              <a:t> 시간 제어</a:t>
            </a:r>
            <a:r>
              <a:rPr lang="en-US" altLang="ko-KR" sz="2400" dirty="0">
                <a:solidFill>
                  <a:srgbClr val="000000"/>
                </a:solidFill>
                <a:latin typeface="Times New Roman" pitchFamily="18" charset="0"/>
                <a:ea typeface="굴림" pitchFamily="50" charset="-127"/>
                <a:cs typeface="+mn-cs"/>
              </a:rPr>
              <a:t>(2/3</a:t>
            </a:r>
            <a:r>
              <a:rPr lang="en-US" altLang="ko-KR" sz="2400" dirty="0" smtClean="0">
                <a:solidFill>
                  <a:srgbClr val="000000"/>
                </a:solidFill>
                <a:latin typeface="Times New Roman" pitchFamily="18" charset="0"/>
                <a:ea typeface="굴림" pitchFamily="50" charset="-127"/>
                <a:cs typeface="+mn-cs"/>
              </a:rPr>
              <a:t>)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2279576" y="1484785"/>
            <a:ext cx="7560840" cy="452431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800" dirty="0"/>
              <a:t>import </a:t>
            </a:r>
            <a:r>
              <a:rPr lang="en-US" altLang="ko-KR" sz="1800" dirty="0" err="1"/>
              <a:t>javax.swing</a:t>
            </a:r>
            <a:r>
              <a:rPr lang="en-US" altLang="ko-KR" sz="1800" dirty="0"/>
              <a:t>.*;</a:t>
            </a:r>
          </a:p>
          <a:p>
            <a:pPr defTabSz="180000"/>
            <a:r>
              <a:rPr lang="en-US" altLang="ko-KR" sz="1800" dirty="0"/>
              <a:t>import java.awt.*;</a:t>
            </a:r>
          </a:p>
          <a:p>
            <a:pPr defTabSz="180000"/>
            <a:endParaRPr lang="ko-KR" altLang="en-US" sz="1800" dirty="0"/>
          </a:p>
          <a:p>
            <a:pPr defTabSz="180000"/>
            <a:r>
              <a:rPr lang="en-US" altLang="ko-KR" sz="1800" b="1" dirty="0"/>
              <a:t>public class </a:t>
            </a:r>
            <a:r>
              <a:rPr lang="en-US" altLang="ko-KR" sz="1800" b="1" dirty="0" err="1"/>
              <a:t>ToolTipDelayEx</a:t>
            </a:r>
            <a:r>
              <a:rPr lang="en-US" altLang="ko-KR" sz="1800" b="1" dirty="0"/>
              <a:t> extends </a:t>
            </a:r>
            <a:r>
              <a:rPr lang="en-US" altLang="ko-KR" sz="1800" b="1" dirty="0" err="1"/>
              <a:t>JFrame</a:t>
            </a:r>
            <a:r>
              <a:rPr lang="en-US" altLang="ko-KR" sz="1800" b="1" dirty="0"/>
              <a:t> {</a:t>
            </a:r>
          </a:p>
          <a:p>
            <a:pPr defTabSz="180000"/>
            <a:r>
              <a:rPr lang="en-US" altLang="ko-KR" sz="1800" dirty="0"/>
              <a:t>	 public </a:t>
            </a:r>
            <a:r>
              <a:rPr lang="en-US" altLang="ko-KR" sz="1800" dirty="0" err="1"/>
              <a:t>ToolTipDelayEx</a:t>
            </a:r>
            <a:r>
              <a:rPr lang="en-US" altLang="ko-KR" sz="1800" dirty="0"/>
              <a:t>() {</a:t>
            </a:r>
          </a:p>
          <a:p>
            <a:pPr defTabSz="180000"/>
            <a:r>
              <a:rPr lang="en-US" altLang="ko-KR" sz="1800" dirty="0"/>
              <a:t>		</a:t>
            </a:r>
            <a:r>
              <a:rPr lang="en-US" altLang="ko-KR" sz="1800" dirty="0" err="1"/>
              <a:t>setTitle</a:t>
            </a:r>
            <a:r>
              <a:rPr lang="en-US" altLang="ko-KR" sz="1800" dirty="0"/>
              <a:t>("</a:t>
            </a:r>
            <a:r>
              <a:rPr lang="ko-KR" altLang="en-US" sz="1800" dirty="0" err="1"/>
              <a:t>툴팁</a:t>
            </a:r>
            <a:r>
              <a:rPr lang="ko-KR" altLang="en-US" sz="1800" dirty="0"/>
              <a:t>  지연 시간 제어 예제</a:t>
            </a:r>
            <a:r>
              <a:rPr lang="en-US" altLang="ko-KR" sz="1800" dirty="0"/>
              <a:t>");</a:t>
            </a:r>
          </a:p>
          <a:p>
            <a:pPr defTabSz="180000"/>
            <a:r>
              <a:rPr lang="en-US" altLang="ko-KR" sz="1800" dirty="0"/>
              <a:t>		</a:t>
            </a:r>
            <a:r>
              <a:rPr lang="en-US" altLang="ko-KR" sz="1800" dirty="0" err="1"/>
              <a:t>setDefaultCloseOperation</a:t>
            </a:r>
            <a:r>
              <a:rPr lang="en-US" altLang="ko-KR" sz="1800" dirty="0"/>
              <a:t>(</a:t>
            </a:r>
            <a:r>
              <a:rPr lang="en-US" altLang="ko-KR" sz="1800" dirty="0" err="1"/>
              <a:t>JFrame.</a:t>
            </a:r>
            <a:r>
              <a:rPr lang="en-US" altLang="ko-KR" sz="1800" i="1" dirty="0" err="1"/>
              <a:t>EXIT_ON_CLOSE</a:t>
            </a:r>
            <a:r>
              <a:rPr lang="en-US" altLang="ko-KR" sz="1800" i="1" dirty="0"/>
              <a:t>);</a:t>
            </a:r>
          </a:p>
          <a:p>
            <a:pPr defTabSz="180000"/>
            <a:r>
              <a:rPr lang="en-US" altLang="ko-KR" sz="1800" i="1" dirty="0"/>
              <a:t>		</a:t>
            </a:r>
            <a:r>
              <a:rPr lang="en-US" altLang="ko-KR" sz="1800" dirty="0"/>
              <a:t>Container c = </a:t>
            </a:r>
            <a:r>
              <a:rPr lang="en-US" altLang="ko-KR" sz="1800" dirty="0" err="1"/>
              <a:t>getContentPane</a:t>
            </a:r>
            <a:r>
              <a:rPr lang="en-US" altLang="ko-KR" sz="1800" dirty="0"/>
              <a:t>();</a:t>
            </a:r>
          </a:p>
          <a:p>
            <a:pPr defTabSz="180000"/>
            <a:r>
              <a:rPr lang="en-US" altLang="ko-KR" sz="1800" dirty="0"/>
              <a:t>		</a:t>
            </a:r>
            <a:r>
              <a:rPr lang="en-US" altLang="ko-KR" sz="1800" dirty="0" err="1"/>
              <a:t>c.setLayout</a:t>
            </a:r>
            <a:r>
              <a:rPr lang="en-US" altLang="ko-KR" sz="1800" dirty="0"/>
              <a:t>(new </a:t>
            </a:r>
            <a:r>
              <a:rPr lang="en-US" altLang="ko-KR" sz="1800" dirty="0" err="1"/>
              <a:t>FlowLayout</a:t>
            </a:r>
            <a:r>
              <a:rPr lang="en-US" altLang="ko-KR" sz="1800" dirty="0"/>
              <a:t>());</a:t>
            </a:r>
          </a:p>
          <a:p>
            <a:pPr defTabSz="180000"/>
            <a:r>
              <a:rPr lang="en-US" altLang="ko-KR" sz="1800" dirty="0"/>
              <a:t>		</a:t>
            </a:r>
            <a:r>
              <a:rPr lang="en-US" altLang="ko-KR" sz="1800" dirty="0" err="1"/>
              <a:t>JLabel</a:t>
            </a:r>
            <a:r>
              <a:rPr lang="en-US" altLang="ko-KR" sz="1800" dirty="0"/>
              <a:t> </a:t>
            </a:r>
            <a:r>
              <a:rPr lang="en-US" altLang="ko-KR" sz="1800" dirty="0" err="1"/>
              <a:t>cherryLabel</a:t>
            </a:r>
            <a:r>
              <a:rPr lang="en-US" altLang="ko-KR" sz="1800" dirty="0"/>
              <a:t> = new </a:t>
            </a:r>
            <a:r>
              <a:rPr lang="en-US" altLang="ko-KR" sz="1800" dirty="0" err="1"/>
              <a:t>JLabel</a:t>
            </a:r>
            <a:r>
              <a:rPr lang="en-US" altLang="ko-KR" sz="1800" dirty="0"/>
              <a:t>(new 	</a:t>
            </a:r>
          </a:p>
          <a:p>
            <a:pPr defTabSz="180000"/>
            <a:r>
              <a:rPr lang="en-US" altLang="ko-KR" sz="1800" dirty="0"/>
              <a:t>														</a:t>
            </a:r>
            <a:r>
              <a:rPr lang="en-US" altLang="ko-KR" sz="1800" dirty="0" err="1"/>
              <a:t>ImageIcon</a:t>
            </a:r>
            <a:r>
              <a:rPr lang="en-US" altLang="ko-KR" sz="1800" dirty="0"/>
              <a:t>("images/cherry.jpg"));</a:t>
            </a:r>
          </a:p>
          <a:p>
            <a:pPr defTabSz="180000"/>
            <a:r>
              <a:rPr lang="en-US" altLang="ko-KR" sz="1800" dirty="0"/>
              <a:t>		</a:t>
            </a:r>
            <a:r>
              <a:rPr lang="en-US" altLang="ko-KR" sz="1800" dirty="0" err="1"/>
              <a:t>cherryLabel.setToolTipText</a:t>
            </a:r>
            <a:r>
              <a:rPr lang="en-US" altLang="ko-KR" sz="1800" dirty="0"/>
              <a:t>("</a:t>
            </a:r>
            <a:r>
              <a:rPr lang="ko-KR" altLang="en-US" sz="1800" dirty="0"/>
              <a:t>체리 이미지 어때요</a:t>
            </a:r>
            <a:r>
              <a:rPr lang="en-US" altLang="ko-KR" sz="1800" dirty="0"/>
              <a:t>");</a:t>
            </a:r>
          </a:p>
          <a:p>
            <a:pPr defTabSz="180000"/>
            <a:r>
              <a:rPr lang="en-US" altLang="ko-KR" sz="1800" dirty="0"/>
              <a:t>		</a:t>
            </a:r>
            <a:r>
              <a:rPr lang="en-US" altLang="ko-KR" sz="1800" dirty="0" err="1"/>
              <a:t>JLabel</a:t>
            </a:r>
            <a:r>
              <a:rPr lang="en-US" altLang="ko-KR" sz="1800" dirty="0"/>
              <a:t> </a:t>
            </a:r>
            <a:r>
              <a:rPr lang="en-US" altLang="ko-KR" sz="1800" dirty="0" err="1"/>
              <a:t>appleLabel</a:t>
            </a:r>
            <a:r>
              <a:rPr lang="en-US" altLang="ko-KR" sz="1800" dirty="0"/>
              <a:t> = new </a:t>
            </a:r>
            <a:r>
              <a:rPr lang="en-US" altLang="ko-KR" sz="1800" dirty="0" err="1"/>
              <a:t>JLabel</a:t>
            </a:r>
            <a:r>
              <a:rPr lang="en-US" altLang="ko-KR" sz="1800" dirty="0"/>
              <a:t>(new </a:t>
            </a:r>
            <a:r>
              <a:rPr lang="en-US" altLang="ko-KR" sz="1800" dirty="0" err="1"/>
              <a:t>ImageIcon</a:t>
            </a:r>
            <a:r>
              <a:rPr lang="en-US" altLang="ko-KR" sz="1800" dirty="0"/>
              <a:t>("images/apple.jpg"));</a:t>
            </a:r>
          </a:p>
          <a:p>
            <a:pPr defTabSz="180000"/>
            <a:r>
              <a:rPr lang="en-US" altLang="ko-KR" sz="1800" dirty="0"/>
              <a:t>		</a:t>
            </a:r>
            <a:r>
              <a:rPr lang="en-US" altLang="ko-KR" sz="1800" dirty="0" err="1"/>
              <a:t>appleLabel.setToolTipText</a:t>
            </a:r>
            <a:r>
              <a:rPr lang="en-US" altLang="ko-KR" sz="1800" dirty="0"/>
              <a:t>("</a:t>
            </a:r>
            <a:r>
              <a:rPr lang="ko-KR" altLang="en-US" sz="1800" dirty="0"/>
              <a:t>사과 이미지 어때요</a:t>
            </a:r>
            <a:r>
              <a:rPr lang="en-US" altLang="ko-KR" sz="1800" dirty="0"/>
              <a:t>");</a:t>
            </a:r>
          </a:p>
          <a:p>
            <a:pPr defTabSz="180000"/>
            <a:r>
              <a:rPr lang="en-US" altLang="ko-KR" sz="1800" dirty="0"/>
              <a:t>		</a:t>
            </a:r>
            <a:r>
              <a:rPr lang="en-US" altLang="ko-KR" sz="1800" dirty="0" err="1"/>
              <a:t>c.add</a:t>
            </a:r>
            <a:r>
              <a:rPr lang="en-US" altLang="ko-KR" sz="1800" dirty="0"/>
              <a:t>(</a:t>
            </a:r>
            <a:r>
              <a:rPr lang="en-US" altLang="ko-KR" sz="1800" dirty="0" err="1"/>
              <a:t>cherryLabel</a:t>
            </a:r>
            <a:r>
              <a:rPr lang="en-US" altLang="ko-KR" sz="1800" dirty="0"/>
              <a:t>);</a:t>
            </a:r>
          </a:p>
          <a:p>
            <a:pPr defTabSz="180000"/>
            <a:r>
              <a:rPr lang="en-US" altLang="ko-KR" sz="1800" dirty="0"/>
              <a:t>		</a:t>
            </a:r>
            <a:r>
              <a:rPr lang="en-US" altLang="ko-KR" sz="1800" dirty="0" err="1"/>
              <a:t>c.add</a:t>
            </a:r>
            <a:r>
              <a:rPr lang="en-US" altLang="ko-KR" sz="1800" dirty="0"/>
              <a:t>(</a:t>
            </a:r>
            <a:r>
              <a:rPr lang="en-US" altLang="ko-KR" sz="1800" dirty="0" err="1"/>
              <a:t>appleLabel</a:t>
            </a:r>
            <a:r>
              <a:rPr lang="en-US" altLang="ko-KR" sz="1800" dirty="0"/>
              <a:t>);</a:t>
            </a:r>
            <a:r>
              <a:rPr lang="en-US" altLang="ko-KR" sz="1200" dirty="0"/>
              <a:t>	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2341943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eaLnBrk="1" hangingPunct="1"/>
            <a:r>
              <a:rPr lang="ko-KR" altLang="en-US" dirty="0">
                <a:solidFill>
                  <a:srgbClr val="000000"/>
                </a:solidFill>
                <a:latin typeface="Times New Roman" pitchFamily="18" charset="0"/>
                <a:ea typeface="굴림" pitchFamily="50" charset="-127"/>
                <a:cs typeface="+mn-cs"/>
              </a:rPr>
              <a:t>예제 </a:t>
            </a:r>
            <a:r>
              <a:rPr lang="en-US" altLang="ko-KR" dirty="0">
                <a:solidFill>
                  <a:srgbClr val="000000"/>
                </a:solidFill>
                <a:latin typeface="Times New Roman" pitchFamily="18" charset="0"/>
                <a:ea typeface="굴림" pitchFamily="50" charset="-127"/>
                <a:cs typeface="+mn-cs"/>
              </a:rPr>
              <a:t>14-5 : </a:t>
            </a:r>
            <a:r>
              <a:rPr lang="ko-KR" altLang="en-US" dirty="0" err="1">
                <a:solidFill>
                  <a:srgbClr val="000000"/>
                </a:solidFill>
                <a:latin typeface="Times New Roman" pitchFamily="18" charset="0"/>
                <a:ea typeface="굴림" pitchFamily="50" charset="-127"/>
                <a:cs typeface="+mn-cs"/>
              </a:rPr>
              <a:t>툴팁</a:t>
            </a:r>
            <a:r>
              <a:rPr lang="ko-KR" altLang="en-US" dirty="0">
                <a:solidFill>
                  <a:srgbClr val="000000"/>
                </a:solidFill>
                <a:latin typeface="Times New Roman" pitchFamily="18" charset="0"/>
                <a:ea typeface="굴림" pitchFamily="50" charset="-127"/>
                <a:cs typeface="+mn-cs"/>
              </a:rPr>
              <a:t> 시간 제어</a:t>
            </a:r>
            <a:r>
              <a:rPr lang="en-US" altLang="ko-KR" sz="2400" dirty="0">
                <a:solidFill>
                  <a:srgbClr val="000000"/>
                </a:solidFill>
                <a:latin typeface="Times New Roman" pitchFamily="18" charset="0"/>
                <a:ea typeface="굴림" pitchFamily="50" charset="-127"/>
                <a:cs typeface="+mn-cs"/>
              </a:rPr>
              <a:t>(3/3</a:t>
            </a:r>
            <a:r>
              <a:rPr lang="en-US" altLang="ko-KR" sz="2400" dirty="0" smtClean="0">
                <a:solidFill>
                  <a:srgbClr val="000000"/>
                </a:solidFill>
                <a:latin typeface="Times New Roman" pitchFamily="18" charset="0"/>
                <a:ea typeface="굴림" pitchFamily="50" charset="-127"/>
                <a:cs typeface="+mn-cs"/>
              </a:rPr>
              <a:t>)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2279576" y="1700808"/>
            <a:ext cx="7560840" cy="34163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800" dirty="0"/>
              <a:t>		</a:t>
            </a:r>
            <a:r>
              <a:rPr lang="en-US" altLang="ko-KR" sz="1800" b="1" dirty="0" err="1"/>
              <a:t>ToolTipManager</a:t>
            </a:r>
            <a:r>
              <a:rPr lang="en-US" altLang="ko-KR" sz="1800" b="1" dirty="0"/>
              <a:t> m = </a:t>
            </a:r>
            <a:r>
              <a:rPr lang="en-US" altLang="ko-KR" sz="1800" b="1" dirty="0" err="1"/>
              <a:t>ToolTipManager.</a:t>
            </a:r>
            <a:r>
              <a:rPr lang="en-US" altLang="ko-KR" sz="1800" b="1" i="1" dirty="0" err="1"/>
              <a:t>sharedInstance</a:t>
            </a:r>
            <a:r>
              <a:rPr lang="en-US" altLang="ko-KR" sz="1800" b="1" i="1" dirty="0"/>
              <a:t>();</a:t>
            </a:r>
          </a:p>
          <a:p>
            <a:pPr defTabSz="180000"/>
            <a:r>
              <a:rPr lang="en-US" altLang="ko-KR" sz="1800" b="1" dirty="0"/>
              <a:t>		</a:t>
            </a:r>
            <a:r>
              <a:rPr lang="en-US" altLang="ko-KR" sz="1800" b="1" dirty="0" err="1"/>
              <a:t>m.setInitialDelay</a:t>
            </a:r>
            <a:r>
              <a:rPr lang="en-US" altLang="ko-KR" sz="1800" b="1" dirty="0"/>
              <a:t>(0);</a:t>
            </a:r>
          </a:p>
          <a:p>
            <a:pPr defTabSz="180000"/>
            <a:r>
              <a:rPr lang="en-US" altLang="ko-KR" sz="1800" b="1" dirty="0"/>
              <a:t>		</a:t>
            </a:r>
            <a:r>
              <a:rPr lang="en-US" altLang="ko-KR" sz="1800" b="1" dirty="0" err="1"/>
              <a:t>m.setDismissDelay</a:t>
            </a:r>
            <a:r>
              <a:rPr lang="en-US" altLang="ko-KR" sz="1800" b="1" dirty="0"/>
              <a:t>(10000);</a:t>
            </a:r>
          </a:p>
          <a:p>
            <a:pPr defTabSz="180000"/>
            <a:endParaRPr lang="en-US" altLang="ko-KR" sz="1800" dirty="0"/>
          </a:p>
          <a:p>
            <a:pPr defTabSz="180000"/>
            <a:r>
              <a:rPr lang="en-US" altLang="ko-KR" sz="1800" dirty="0"/>
              <a:t>		</a:t>
            </a:r>
            <a:r>
              <a:rPr lang="en-US" altLang="ko-KR" sz="1800" dirty="0" err="1"/>
              <a:t>setSize</a:t>
            </a:r>
            <a:r>
              <a:rPr lang="en-US" altLang="ko-KR" sz="1800" dirty="0"/>
              <a:t>(400,200);</a:t>
            </a:r>
          </a:p>
          <a:p>
            <a:pPr defTabSz="180000"/>
            <a:r>
              <a:rPr lang="en-US" altLang="ko-KR" sz="1800" dirty="0"/>
              <a:t>		</a:t>
            </a:r>
            <a:r>
              <a:rPr lang="en-US" altLang="ko-KR" sz="1800" dirty="0" err="1"/>
              <a:t>setVisible</a:t>
            </a:r>
            <a:r>
              <a:rPr lang="en-US" altLang="ko-KR" sz="1800" dirty="0"/>
              <a:t>(true);</a:t>
            </a:r>
          </a:p>
          <a:p>
            <a:pPr defTabSz="180000"/>
            <a:r>
              <a:rPr lang="en-US" altLang="ko-KR" sz="1800" dirty="0"/>
              <a:t>	}</a:t>
            </a:r>
          </a:p>
          <a:p>
            <a:pPr defTabSz="180000"/>
            <a:endParaRPr lang="ko-KR" altLang="en-US" sz="1800" dirty="0"/>
          </a:p>
          <a:p>
            <a:pPr defTabSz="180000"/>
            <a:r>
              <a:rPr lang="en-US" altLang="ko-KR" sz="1800" dirty="0"/>
              <a:t>	public static void main(String [] </a:t>
            </a:r>
            <a:r>
              <a:rPr lang="en-US" altLang="ko-KR" sz="1800" dirty="0" err="1"/>
              <a:t>args</a:t>
            </a:r>
            <a:r>
              <a:rPr lang="en-US" altLang="ko-KR" sz="1800" dirty="0"/>
              <a:t>) {</a:t>
            </a:r>
          </a:p>
          <a:p>
            <a:pPr defTabSz="180000"/>
            <a:r>
              <a:rPr lang="en-US" altLang="ko-KR" sz="1800" dirty="0"/>
              <a:t>		new </a:t>
            </a:r>
            <a:r>
              <a:rPr lang="en-US" altLang="ko-KR" sz="1800" dirty="0" err="1"/>
              <a:t>ToolTipDelayEx</a:t>
            </a:r>
            <a:r>
              <a:rPr lang="en-US" altLang="ko-KR" sz="1800" dirty="0"/>
              <a:t>();</a:t>
            </a:r>
          </a:p>
          <a:p>
            <a:pPr defTabSz="180000"/>
            <a:r>
              <a:rPr lang="en-US" altLang="ko-KR" sz="1800" dirty="0"/>
              <a:t>	}</a:t>
            </a:r>
          </a:p>
          <a:p>
            <a:pPr defTabSz="180000"/>
            <a:r>
              <a:rPr lang="en-US" altLang="ko-KR" sz="1800" dirty="0"/>
              <a:t>} 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3882071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메뉴 만드는 </a:t>
            </a:r>
            <a:r>
              <a:rPr lang="ko-KR" altLang="en-US" dirty="0" smtClean="0"/>
              <a:t>과정</a:t>
            </a:r>
            <a:r>
              <a:rPr lang="en-US" altLang="ko-KR" sz="2400" dirty="0"/>
              <a:t>(1/3)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r="53222" b="51791"/>
          <a:stretch/>
        </p:blipFill>
        <p:spPr>
          <a:xfrm>
            <a:off x="2639617" y="1772816"/>
            <a:ext cx="5853105" cy="342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56008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smtClean="0"/>
              <a:t>강의 내용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ts val="2200"/>
              </a:spcBef>
            </a:pPr>
            <a:r>
              <a:rPr lang="ko-KR" altLang="en-US" dirty="0" smtClean="0"/>
              <a:t>메뉴 만들기</a:t>
            </a:r>
            <a:endParaRPr lang="en-US" altLang="ko-KR" dirty="0" smtClean="0"/>
          </a:p>
          <a:p>
            <a:pPr>
              <a:spcBef>
                <a:spcPts val="2200"/>
              </a:spcBef>
            </a:pPr>
            <a:r>
              <a:rPr lang="ko-KR" altLang="en-US" dirty="0" err="1" smtClean="0"/>
              <a:t>툴바</a:t>
            </a:r>
            <a:endParaRPr lang="en-US" altLang="ko-KR" dirty="0" smtClean="0"/>
          </a:p>
          <a:p>
            <a:pPr>
              <a:spcBef>
                <a:spcPts val="2200"/>
              </a:spcBef>
            </a:pPr>
            <a:r>
              <a:rPr lang="ko-KR" altLang="en-US" dirty="0" err="1" smtClean="0"/>
              <a:t>툴팁</a:t>
            </a:r>
            <a:endParaRPr lang="en-US" altLang="ko-KR" dirty="0" smtClean="0"/>
          </a:p>
          <a:p>
            <a:pPr>
              <a:spcBef>
                <a:spcPts val="2200"/>
              </a:spcBef>
            </a:pPr>
            <a:r>
              <a:rPr lang="ko-KR" altLang="en-US" dirty="0" smtClean="0">
                <a:solidFill>
                  <a:schemeClr val="accent2"/>
                </a:solidFill>
              </a:rPr>
              <a:t>다이얼로그 만들기</a:t>
            </a:r>
            <a:endParaRPr lang="en-US" altLang="ko-KR" dirty="0" smtClean="0">
              <a:solidFill>
                <a:schemeClr val="accent2"/>
              </a:solidFill>
            </a:endParaRPr>
          </a:p>
          <a:p>
            <a:pPr>
              <a:spcBef>
                <a:spcPts val="2200"/>
              </a:spcBef>
            </a:pPr>
            <a:r>
              <a:rPr lang="ko-KR" altLang="en-US" dirty="0" smtClean="0"/>
              <a:t>팝업 다이얼로그</a:t>
            </a:r>
            <a:endParaRPr lang="en-US" altLang="ko-KR" dirty="0" smtClean="0"/>
          </a:p>
          <a:p>
            <a:pPr>
              <a:spcBef>
                <a:spcPts val="2200"/>
              </a:spcBef>
            </a:pPr>
            <a:r>
              <a:rPr lang="ko-KR" altLang="en-US" dirty="0" smtClean="0"/>
              <a:t>파일 다이얼로그</a:t>
            </a:r>
            <a:endParaRPr lang="en-US" altLang="ko-KR" dirty="0" smtClean="0"/>
          </a:p>
          <a:p>
            <a:pPr>
              <a:spcBef>
                <a:spcPts val="2200"/>
              </a:spcBef>
            </a:pPr>
            <a:r>
              <a:rPr lang="ko-KR" altLang="en-US" dirty="0" smtClean="0"/>
              <a:t>컬러 다이얼로그</a:t>
            </a:r>
            <a:endParaRPr lang="en-US" altLang="ko-KR" dirty="0" smtClean="0"/>
          </a:p>
          <a:p>
            <a:pPr>
              <a:spcBef>
                <a:spcPts val="2200"/>
              </a:spcBef>
            </a:pPr>
            <a:r>
              <a:rPr lang="ko-KR" altLang="en-US" dirty="0" err="1" smtClean="0"/>
              <a:t>탭팬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73493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다이얼로그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다이얼로그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보여주고자 하는 내용을 화면에 출력하고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사용자로부터 입력을 받기 위한 대화 상자</a:t>
            </a:r>
            <a:endParaRPr lang="en-US" altLang="ko-KR" dirty="0" smtClean="0"/>
          </a:p>
          <a:p>
            <a:r>
              <a:rPr lang="en-US" altLang="ko-KR" dirty="0" err="1" smtClean="0"/>
              <a:t>JDialog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스윙에서 다이얼로그를 나타내는 클래스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최상위 컨테이너</a:t>
            </a:r>
            <a:r>
              <a:rPr lang="en-US" altLang="ko-KR" dirty="0" smtClean="0"/>
              <a:t>(top-level container)</a:t>
            </a:r>
            <a:r>
              <a:rPr lang="ko-KR" altLang="en-US" dirty="0" smtClean="0"/>
              <a:t>임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즉 다른</a:t>
            </a:r>
            <a:r>
              <a:rPr lang="en-US" altLang="ko-KR" dirty="0" smtClean="0"/>
              <a:t> </a:t>
            </a:r>
            <a:r>
              <a:rPr lang="ko-KR" altLang="en-US" dirty="0" smtClean="0"/>
              <a:t>컨테이너에 속할 필요 없이 화면에 바로 출력 가능함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다만 </a:t>
            </a:r>
            <a:r>
              <a:rPr lang="en-US" altLang="ko-KR" dirty="0" err="1" smtClean="0"/>
              <a:t>setVisible</a:t>
            </a:r>
            <a:r>
              <a:rPr lang="en-US" altLang="ko-KR" dirty="0" smtClean="0"/>
              <a:t>(true)</a:t>
            </a:r>
            <a:r>
              <a:rPr lang="ko-KR" altLang="en-US" dirty="0" smtClean="0"/>
              <a:t>를 </a:t>
            </a:r>
            <a:r>
              <a:rPr lang="ko-KR" altLang="en-US" dirty="0" smtClean="0"/>
              <a:t>호출해야 출력됨에 </a:t>
            </a:r>
            <a:r>
              <a:rPr lang="ko-KR" altLang="en-US" dirty="0"/>
              <a:t>주의</a:t>
            </a:r>
            <a:endParaRPr lang="en-US" altLang="ko-KR" dirty="0"/>
          </a:p>
          <a:p>
            <a:pPr lvl="2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2698525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0000"/>
                </a:solidFill>
              </a:rPr>
              <a:t>샘플 </a:t>
            </a:r>
            <a:r>
              <a:rPr lang="ko-KR" altLang="en-US" dirty="0" smtClean="0">
                <a:solidFill>
                  <a:srgbClr val="000000"/>
                </a:solidFill>
              </a:rPr>
              <a:t>코드</a:t>
            </a:r>
            <a:r>
              <a:rPr lang="en-US" altLang="ko-KR" dirty="0" smtClean="0">
                <a:solidFill>
                  <a:srgbClr val="000000"/>
                </a:solidFill>
              </a:rPr>
              <a:t>: </a:t>
            </a:r>
            <a:r>
              <a:rPr lang="ko-KR" altLang="en-US" dirty="0" smtClean="0">
                <a:solidFill>
                  <a:srgbClr val="000000"/>
                </a:solidFill>
              </a:rPr>
              <a:t>다이얼로그 </a:t>
            </a:r>
            <a:r>
              <a:rPr lang="ko-KR" altLang="en-US" dirty="0">
                <a:solidFill>
                  <a:srgbClr val="000000"/>
                </a:solidFill>
              </a:rPr>
              <a:t>만들기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간단한 다이얼로그를 만드는 예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하나의 버튼을 가지고 있고 크기는 </a:t>
            </a:r>
            <a:r>
              <a:rPr lang="en-US" altLang="ko-KR" dirty="0" smtClean="0"/>
              <a:t>300x300</a:t>
            </a:r>
          </a:p>
          <a:p>
            <a:pPr lvl="2"/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1703512" y="2636912"/>
            <a:ext cx="6480720" cy="147732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800" dirty="0" err="1"/>
              <a:t>JDialog</a:t>
            </a:r>
            <a:r>
              <a:rPr lang="en-US" altLang="ko-KR" sz="1800" dirty="0"/>
              <a:t> dialog = new </a:t>
            </a:r>
            <a:r>
              <a:rPr lang="en-US" altLang="ko-KR" sz="1800" dirty="0" err="1"/>
              <a:t>JDialog</a:t>
            </a:r>
            <a:r>
              <a:rPr lang="en-US" altLang="ko-KR" sz="1800" dirty="0"/>
              <a:t>();</a:t>
            </a:r>
          </a:p>
          <a:p>
            <a:r>
              <a:rPr lang="en-US" altLang="ko-KR" sz="1800" dirty="0" err="1"/>
              <a:t>dialog.setTitle</a:t>
            </a:r>
            <a:r>
              <a:rPr lang="en-US" altLang="ko-KR" sz="1800" dirty="0"/>
              <a:t>("</a:t>
            </a:r>
            <a:r>
              <a:rPr lang="ko-KR" altLang="en-US" sz="1800" dirty="0"/>
              <a:t>나의 다이얼로그</a:t>
            </a:r>
            <a:r>
              <a:rPr lang="en-US" altLang="ko-KR" sz="1800" dirty="0"/>
              <a:t>");</a:t>
            </a:r>
          </a:p>
          <a:p>
            <a:r>
              <a:rPr lang="en-US" altLang="ko-KR" sz="1800" dirty="0" err="1"/>
              <a:t>dialog.add</a:t>
            </a:r>
            <a:r>
              <a:rPr lang="en-US" altLang="ko-KR" sz="1800" dirty="0"/>
              <a:t>(new </a:t>
            </a:r>
            <a:r>
              <a:rPr lang="en-US" altLang="ko-KR" sz="1800" dirty="0" err="1"/>
              <a:t>JButton</a:t>
            </a:r>
            <a:r>
              <a:rPr lang="en-US" altLang="ko-KR" sz="1800" dirty="0"/>
              <a:t>("click!"));</a:t>
            </a:r>
          </a:p>
          <a:p>
            <a:r>
              <a:rPr lang="en-US" altLang="ko-KR" sz="1800" dirty="0" err="1"/>
              <a:t>dialog.setSize</a:t>
            </a:r>
            <a:r>
              <a:rPr lang="en-US" altLang="ko-KR" sz="1800" dirty="0"/>
              <a:t>(300,300);</a:t>
            </a:r>
          </a:p>
          <a:p>
            <a:r>
              <a:rPr lang="en-US" altLang="ko-KR" sz="1800" dirty="0" err="1"/>
              <a:t>dialog.setVisible</a:t>
            </a:r>
            <a:r>
              <a:rPr lang="en-US" altLang="ko-KR" sz="1800" dirty="0"/>
              <a:t>(true); </a:t>
            </a:r>
            <a:r>
              <a:rPr lang="en-US" altLang="ko-KR" sz="1800" dirty="0" smtClean="0"/>
              <a:t>// </a:t>
            </a:r>
            <a:r>
              <a:rPr lang="ko-KR" altLang="en-US" sz="1800" dirty="0" smtClean="0"/>
              <a:t>다이얼로그 화면 출력</a:t>
            </a:r>
            <a:endParaRPr lang="en-US" altLang="ko-KR" sz="1800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6324" y="2420888"/>
            <a:ext cx="3236300" cy="3321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39981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200" dirty="0">
                <a:solidFill>
                  <a:schemeClr val="accent2"/>
                </a:solidFill>
              </a:rPr>
              <a:t>예제 </a:t>
            </a:r>
            <a:r>
              <a:rPr lang="en-US" altLang="ko-KR" sz="3200" dirty="0">
                <a:solidFill>
                  <a:schemeClr val="accent2"/>
                </a:solidFill>
              </a:rPr>
              <a:t>14-6 : </a:t>
            </a:r>
            <a:r>
              <a:rPr lang="en-US" altLang="ko-KR" sz="3200" dirty="0" err="1">
                <a:solidFill>
                  <a:schemeClr val="accent2"/>
                </a:solidFill>
              </a:rPr>
              <a:t>JDialog</a:t>
            </a:r>
            <a:r>
              <a:rPr lang="ko-KR" altLang="en-US" sz="3200" dirty="0">
                <a:solidFill>
                  <a:schemeClr val="accent2"/>
                </a:solidFill>
              </a:rPr>
              <a:t>를 상속받아 다이얼로그 만들기</a:t>
            </a:r>
            <a:r>
              <a:rPr lang="en-US" altLang="ko-KR" sz="2000" dirty="0">
                <a:solidFill>
                  <a:schemeClr val="accent2"/>
                </a:solidFill>
              </a:rPr>
              <a:t>(1/3)</a:t>
            </a:r>
            <a:endParaRPr lang="ko-KR" altLang="en-US" sz="2000" dirty="0">
              <a:solidFill>
                <a:schemeClr val="accent2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6678" y="2132856"/>
            <a:ext cx="8398156" cy="302433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015880" y="5373216"/>
            <a:ext cx="4384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dirty="0"/>
              <a:t>* OK </a:t>
            </a:r>
            <a:r>
              <a:rPr lang="ko-KR" altLang="en-US" sz="1800" dirty="0"/>
              <a:t>버튼 클릭하면 다이얼로그는 사라짐</a:t>
            </a:r>
          </a:p>
        </p:txBody>
      </p:sp>
    </p:spTree>
    <p:extLst>
      <p:ext uri="{BB962C8B-B14F-4D97-AF65-F5344CB8AC3E}">
        <p14:creationId xmlns:p14="http://schemas.microsoft.com/office/powerpoint/2010/main" val="384333685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200" dirty="0">
                <a:solidFill>
                  <a:srgbClr val="000000"/>
                </a:solidFill>
              </a:rPr>
              <a:t>예제 </a:t>
            </a:r>
            <a:r>
              <a:rPr lang="en-US" altLang="ko-KR" sz="3200" dirty="0">
                <a:solidFill>
                  <a:srgbClr val="000000"/>
                </a:solidFill>
              </a:rPr>
              <a:t>14-6 : </a:t>
            </a:r>
            <a:r>
              <a:rPr lang="en-US" altLang="ko-KR" sz="3200" dirty="0" err="1">
                <a:solidFill>
                  <a:srgbClr val="000000"/>
                </a:solidFill>
              </a:rPr>
              <a:t>JDialog</a:t>
            </a:r>
            <a:r>
              <a:rPr lang="ko-KR" altLang="en-US" sz="3200" dirty="0">
                <a:solidFill>
                  <a:srgbClr val="000000"/>
                </a:solidFill>
              </a:rPr>
              <a:t>를 상속받아 다이얼로그 만들기</a:t>
            </a:r>
            <a:r>
              <a:rPr lang="en-US" altLang="ko-KR" sz="2000" dirty="0" smtClean="0">
                <a:solidFill>
                  <a:srgbClr val="000000"/>
                </a:solidFill>
              </a:rPr>
              <a:t>(2/3</a:t>
            </a:r>
            <a:r>
              <a:rPr lang="en-US" altLang="ko-KR" sz="2000" dirty="0">
                <a:solidFill>
                  <a:srgbClr val="000000"/>
                </a:solidFill>
              </a:rPr>
              <a:t>)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2279576" y="1268760"/>
            <a:ext cx="7344816" cy="55092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600" b="1" dirty="0"/>
              <a:t>import java.awt.*;</a:t>
            </a:r>
          </a:p>
          <a:p>
            <a:pPr defTabSz="180000"/>
            <a:r>
              <a:rPr lang="en-US" altLang="ko-KR" sz="1600" b="1" dirty="0"/>
              <a:t>import </a:t>
            </a:r>
            <a:r>
              <a:rPr lang="en-US" altLang="ko-KR" sz="1600" b="1" dirty="0" err="1"/>
              <a:t>java.awt.event</a:t>
            </a:r>
            <a:r>
              <a:rPr lang="en-US" altLang="ko-KR" sz="1600" b="1" dirty="0"/>
              <a:t>.*;</a:t>
            </a:r>
          </a:p>
          <a:p>
            <a:pPr defTabSz="180000"/>
            <a:r>
              <a:rPr lang="en-US" altLang="ko-KR" sz="1600" b="1" dirty="0"/>
              <a:t>import </a:t>
            </a:r>
            <a:r>
              <a:rPr lang="en-US" altLang="ko-KR" sz="1600" b="1" dirty="0" err="1"/>
              <a:t>javax.swing</a:t>
            </a:r>
            <a:r>
              <a:rPr lang="en-US" altLang="ko-KR" sz="1600" b="1" dirty="0"/>
              <a:t>.*;</a:t>
            </a:r>
          </a:p>
          <a:p>
            <a:pPr defTabSz="180000"/>
            <a:endParaRPr lang="ko-KR" altLang="en-US" sz="1600" dirty="0"/>
          </a:p>
          <a:p>
            <a:pPr defTabSz="180000"/>
            <a:r>
              <a:rPr lang="en-US" altLang="ko-KR" sz="1600" b="1" dirty="0"/>
              <a:t>class </a:t>
            </a:r>
            <a:r>
              <a:rPr lang="en-US" altLang="ko-KR" sz="1600" b="1" dirty="0" err="1"/>
              <a:t>MyDialog</a:t>
            </a:r>
            <a:r>
              <a:rPr lang="en-US" altLang="ko-KR" sz="1600" b="1" dirty="0"/>
              <a:t> extends </a:t>
            </a:r>
            <a:r>
              <a:rPr lang="en-US" altLang="ko-KR" sz="1600" b="1" dirty="0" err="1"/>
              <a:t>JDialog</a:t>
            </a:r>
            <a:r>
              <a:rPr lang="en-US" altLang="ko-KR" sz="1600" b="1" dirty="0"/>
              <a:t> {</a:t>
            </a:r>
          </a:p>
          <a:p>
            <a:pPr defTabSz="180000"/>
            <a:r>
              <a:rPr lang="en-US" altLang="ko-KR" sz="1600" dirty="0"/>
              <a:t>	private </a:t>
            </a:r>
            <a:r>
              <a:rPr lang="en-US" altLang="ko-KR" sz="1600" dirty="0" err="1"/>
              <a:t>JTextField</a:t>
            </a:r>
            <a:r>
              <a:rPr lang="en-US" altLang="ko-KR" sz="1600" dirty="0"/>
              <a:t> </a:t>
            </a:r>
            <a:r>
              <a:rPr lang="en-US" altLang="ko-KR" sz="1600" dirty="0" err="1"/>
              <a:t>tf</a:t>
            </a:r>
            <a:r>
              <a:rPr lang="en-US" altLang="ko-KR" sz="1600" dirty="0"/>
              <a:t> = </a:t>
            </a:r>
            <a:r>
              <a:rPr lang="en-US" altLang="ko-KR" sz="1600" b="1" dirty="0"/>
              <a:t>new </a:t>
            </a:r>
            <a:r>
              <a:rPr lang="en-US" altLang="ko-KR" sz="1600" b="1" dirty="0" err="1"/>
              <a:t>JTextField</a:t>
            </a:r>
            <a:r>
              <a:rPr lang="en-US" altLang="ko-KR" sz="1600" b="1" dirty="0"/>
              <a:t>(10);</a:t>
            </a:r>
          </a:p>
          <a:p>
            <a:pPr defTabSz="180000"/>
            <a:r>
              <a:rPr lang="en-US" altLang="ko-KR" sz="1600" dirty="0"/>
              <a:t>	private </a:t>
            </a:r>
            <a:r>
              <a:rPr lang="en-US" altLang="ko-KR" sz="1600" dirty="0" err="1"/>
              <a:t>JButton</a:t>
            </a:r>
            <a:r>
              <a:rPr lang="en-US" altLang="ko-KR" sz="1600" dirty="0"/>
              <a:t> </a:t>
            </a:r>
            <a:r>
              <a:rPr lang="en-US" altLang="ko-KR" sz="1600" dirty="0" err="1"/>
              <a:t>okButton</a:t>
            </a:r>
            <a:r>
              <a:rPr lang="en-US" altLang="ko-KR" sz="1600" dirty="0"/>
              <a:t> = </a:t>
            </a:r>
            <a:r>
              <a:rPr lang="en-US" altLang="ko-KR" sz="1600" b="1" dirty="0"/>
              <a:t>new </a:t>
            </a:r>
            <a:r>
              <a:rPr lang="en-US" altLang="ko-KR" sz="1600" b="1" dirty="0" err="1"/>
              <a:t>JButton</a:t>
            </a:r>
            <a:r>
              <a:rPr lang="en-US" altLang="ko-KR" sz="1600" b="1" dirty="0"/>
              <a:t>("OK");</a:t>
            </a:r>
          </a:p>
          <a:p>
            <a:pPr defTabSz="180000"/>
            <a:endParaRPr lang="en-US" altLang="ko-KR" sz="1600" b="1" dirty="0"/>
          </a:p>
          <a:p>
            <a:pPr defTabSz="180000"/>
            <a:r>
              <a:rPr lang="nn-NO" altLang="ko-KR" sz="1600" b="1" dirty="0"/>
              <a:t>	public MyDialog(JFrame frame, String title) {</a:t>
            </a:r>
          </a:p>
          <a:p>
            <a:pPr defTabSz="180000"/>
            <a:r>
              <a:rPr lang="en-US" altLang="ko-KR" sz="1600" b="1" dirty="0"/>
              <a:t>		super(</a:t>
            </a:r>
            <a:r>
              <a:rPr lang="en-US" altLang="ko-KR" sz="1600" b="1" dirty="0" err="1"/>
              <a:t>frame,title</a:t>
            </a:r>
            <a:r>
              <a:rPr lang="en-US" altLang="ko-KR" sz="1600" b="1" dirty="0"/>
              <a:t>);</a:t>
            </a:r>
          </a:p>
          <a:p>
            <a:pPr defTabSz="180000"/>
            <a:r>
              <a:rPr lang="en-US" altLang="ko-KR" sz="1600" dirty="0"/>
              <a:t>		</a:t>
            </a:r>
            <a:r>
              <a:rPr lang="en-US" altLang="ko-KR" sz="1600" dirty="0" err="1"/>
              <a:t>setLayout</a:t>
            </a:r>
            <a:r>
              <a:rPr lang="en-US" altLang="ko-KR" sz="1600" dirty="0"/>
              <a:t>(</a:t>
            </a:r>
            <a:r>
              <a:rPr lang="en-US" altLang="ko-KR" sz="1600" b="1" dirty="0"/>
              <a:t>new </a:t>
            </a:r>
            <a:r>
              <a:rPr lang="en-US" altLang="ko-KR" sz="1600" b="1" dirty="0" err="1"/>
              <a:t>FlowLayout</a:t>
            </a:r>
            <a:r>
              <a:rPr lang="en-US" altLang="ko-KR" sz="1600" b="1" dirty="0"/>
              <a:t>());</a:t>
            </a:r>
          </a:p>
          <a:p>
            <a:pPr defTabSz="180000"/>
            <a:r>
              <a:rPr lang="en-US" altLang="ko-KR" sz="1600" dirty="0"/>
              <a:t>		add(</a:t>
            </a:r>
            <a:r>
              <a:rPr lang="en-US" altLang="ko-KR" sz="1600" dirty="0" err="1"/>
              <a:t>tf</a:t>
            </a:r>
            <a:r>
              <a:rPr lang="en-US" altLang="ko-KR" sz="1600" dirty="0"/>
              <a:t>);</a:t>
            </a:r>
          </a:p>
          <a:p>
            <a:pPr defTabSz="180000"/>
            <a:r>
              <a:rPr lang="en-US" altLang="ko-KR" sz="1600" dirty="0"/>
              <a:t>		add(</a:t>
            </a:r>
            <a:r>
              <a:rPr lang="en-US" altLang="ko-KR" sz="1600" dirty="0" err="1"/>
              <a:t>okButton</a:t>
            </a:r>
            <a:r>
              <a:rPr lang="en-US" altLang="ko-KR" sz="1600" dirty="0"/>
              <a:t>);</a:t>
            </a:r>
          </a:p>
          <a:p>
            <a:pPr defTabSz="180000"/>
            <a:r>
              <a:rPr lang="en-US" altLang="ko-KR" sz="1600" dirty="0"/>
              <a:t>		</a:t>
            </a:r>
            <a:r>
              <a:rPr lang="en-US" altLang="ko-KR" sz="1600" dirty="0" err="1"/>
              <a:t>setSize</a:t>
            </a:r>
            <a:r>
              <a:rPr lang="en-US" altLang="ko-KR" sz="1600" dirty="0"/>
              <a:t>(200, 100);</a:t>
            </a:r>
          </a:p>
          <a:p>
            <a:pPr defTabSz="180000"/>
            <a:endParaRPr lang="ko-KR" altLang="en-US" sz="1600" dirty="0"/>
          </a:p>
          <a:p>
            <a:pPr defTabSz="180000"/>
            <a:r>
              <a:rPr lang="en-US" altLang="ko-KR" sz="1600" dirty="0"/>
              <a:t>		</a:t>
            </a:r>
            <a:r>
              <a:rPr lang="en-US" altLang="ko-KR" sz="1600" dirty="0" err="1"/>
              <a:t>okButton.addActionListener</a:t>
            </a:r>
            <a:r>
              <a:rPr lang="en-US" altLang="ko-KR" sz="1600" dirty="0"/>
              <a:t>(</a:t>
            </a:r>
            <a:r>
              <a:rPr lang="en-US" altLang="ko-KR" sz="1600" b="1" dirty="0"/>
              <a:t>new </a:t>
            </a:r>
            <a:r>
              <a:rPr lang="en-US" altLang="ko-KR" sz="1600" b="1" dirty="0" err="1"/>
              <a:t>ActionListener</a:t>
            </a:r>
            <a:r>
              <a:rPr lang="en-US" altLang="ko-KR" sz="1600" b="1" dirty="0"/>
              <a:t>() {</a:t>
            </a:r>
          </a:p>
          <a:p>
            <a:pPr defTabSz="180000"/>
            <a:r>
              <a:rPr lang="en-US" altLang="ko-KR" sz="1600" b="1" dirty="0"/>
              <a:t>			public void </a:t>
            </a:r>
            <a:r>
              <a:rPr lang="en-US" altLang="ko-KR" sz="1600" b="1" dirty="0" err="1"/>
              <a:t>actionPerformed</a:t>
            </a:r>
            <a:r>
              <a:rPr lang="en-US" altLang="ko-KR" sz="1600" b="1" dirty="0"/>
              <a:t>(</a:t>
            </a:r>
            <a:r>
              <a:rPr lang="en-US" altLang="ko-KR" sz="1600" b="1" dirty="0" err="1"/>
              <a:t>ActionEvent</a:t>
            </a:r>
            <a:r>
              <a:rPr lang="en-US" altLang="ko-KR" sz="1600" b="1" dirty="0"/>
              <a:t> e) {</a:t>
            </a:r>
          </a:p>
          <a:p>
            <a:pPr defTabSz="180000"/>
            <a:r>
              <a:rPr lang="en-US" altLang="ko-KR" sz="1600" dirty="0"/>
              <a:t>				</a:t>
            </a:r>
            <a:r>
              <a:rPr lang="en-US" altLang="ko-KR" sz="1600" dirty="0" err="1"/>
              <a:t>setVisible</a:t>
            </a:r>
            <a:r>
              <a:rPr lang="en-US" altLang="ko-KR" sz="1600" dirty="0"/>
              <a:t>(</a:t>
            </a:r>
            <a:r>
              <a:rPr lang="en-US" altLang="ko-KR" sz="1600" b="1" dirty="0"/>
              <a:t>false);</a:t>
            </a:r>
          </a:p>
          <a:p>
            <a:pPr defTabSz="180000"/>
            <a:r>
              <a:rPr lang="en-US" altLang="ko-KR" sz="1600" dirty="0"/>
              <a:t>			}</a:t>
            </a:r>
          </a:p>
          <a:p>
            <a:pPr defTabSz="180000"/>
            <a:r>
              <a:rPr lang="en-US" altLang="ko-KR" sz="1600" dirty="0"/>
              <a:t>		});</a:t>
            </a:r>
          </a:p>
          <a:p>
            <a:pPr defTabSz="180000"/>
            <a:r>
              <a:rPr lang="en-US" altLang="ko-KR" sz="1600" dirty="0"/>
              <a:t>	}</a:t>
            </a:r>
          </a:p>
          <a:p>
            <a:pPr defTabSz="180000"/>
            <a:r>
              <a:rPr lang="en-US" altLang="ko-KR" sz="1600" dirty="0"/>
              <a:t>}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90652303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200" dirty="0">
                <a:solidFill>
                  <a:srgbClr val="000000"/>
                </a:solidFill>
              </a:rPr>
              <a:t>예제 </a:t>
            </a:r>
            <a:r>
              <a:rPr lang="en-US" altLang="ko-KR" sz="3200" dirty="0">
                <a:solidFill>
                  <a:srgbClr val="000000"/>
                </a:solidFill>
              </a:rPr>
              <a:t>14-6 : </a:t>
            </a:r>
            <a:r>
              <a:rPr lang="en-US" altLang="ko-KR" sz="3200" dirty="0" err="1">
                <a:solidFill>
                  <a:srgbClr val="000000"/>
                </a:solidFill>
              </a:rPr>
              <a:t>JDialog</a:t>
            </a:r>
            <a:r>
              <a:rPr lang="ko-KR" altLang="en-US" sz="3200" dirty="0">
                <a:solidFill>
                  <a:srgbClr val="000000"/>
                </a:solidFill>
              </a:rPr>
              <a:t>를 상속받아 다이얼로그 만들기</a:t>
            </a:r>
            <a:r>
              <a:rPr lang="en-US" altLang="ko-KR" sz="2000" dirty="0" smtClean="0">
                <a:solidFill>
                  <a:srgbClr val="000000"/>
                </a:solidFill>
              </a:rPr>
              <a:t>(3/3</a:t>
            </a:r>
            <a:r>
              <a:rPr lang="en-US" altLang="ko-KR" sz="2000" dirty="0">
                <a:solidFill>
                  <a:srgbClr val="000000"/>
                </a:solidFill>
              </a:rPr>
              <a:t>)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2279576" y="1268760"/>
            <a:ext cx="7272808" cy="55092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600" b="1" dirty="0"/>
              <a:t>public class </a:t>
            </a:r>
            <a:r>
              <a:rPr lang="en-US" altLang="ko-KR" sz="1600" b="1" dirty="0" err="1"/>
              <a:t>DialogEx</a:t>
            </a:r>
            <a:r>
              <a:rPr lang="en-US" altLang="ko-KR" sz="1600" b="1" dirty="0"/>
              <a:t> extends </a:t>
            </a:r>
            <a:r>
              <a:rPr lang="en-US" altLang="ko-KR" sz="1600" b="1" dirty="0" err="1"/>
              <a:t>JFrame</a:t>
            </a:r>
            <a:r>
              <a:rPr lang="en-US" altLang="ko-KR" sz="1600" b="1" dirty="0"/>
              <a:t>{</a:t>
            </a:r>
          </a:p>
          <a:p>
            <a:pPr defTabSz="180000"/>
            <a:r>
              <a:rPr lang="en-US" altLang="ko-KR" sz="1600" dirty="0"/>
              <a:t>	private </a:t>
            </a:r>
            <a:r>
              <a:rPr lang="nn-NO" altLang="ko-KR" sz="1600" dirty="0"/>
              <a:t>MyDialog dialog;</a:t>
            </a:r>
          </a:p>
          <a:p>
            <a:pPr defTabSz="180000"/>
            <a:r>
              <a:rPr lang="en-US" altLang="ko-KR" sz="1600" b="1" dirty="0"/>
              <a:t>	public </a:t>
            </a:r>
            <a:r>
              <a:rPr lang="en-US" altLang="ko-KR" sz="1600" b="1" dirty="0" err="1"/>
              <a:t>DialogEx</a:t>
            </a:r>
            <a:r>
              <a:rPr lang="en-US" altLang="ko-KR" sz="1600" b="1" dirty="0"/>
              <a:t>() {</a:t>
            </a:r>
          </a:p>
          <a:p>
            <a:pPr defTabSz="180000"/>
            <a:r>
              <a:rPr lang="en-US" altLang="ko-KR" sz="1600" b="1" dirty="0"/>
              <a:t>		super("</a:t>
            </a:r>
            <a:r>
              <a:rPr lang="en-US" altLang="ko-KR" sz="1600" b="1" dirty="0" err="1"/>
              <a:t>DialogEx</a:t>
            </a:r>
            <a:r>
              <a:rPr lang="en-US" altLang="ko-KR" sz="1600" b="1" dirty="0"/>
              <a:t> </a:t>
            </a:r>
            <a:r>
              <a:rPr lang="ko-KR" altLang="en-US" sz="1600" b="1" dirty="0"/>
              <a:t>예제 프레임</a:t>
            </a:r>
            <a:r>
              <a:rPr lang="en-US" altLang="ko-KR" sz="1600" b="1" dirty="0"/>
              <a:t>");</a:t>
            </a:r>
          </a:p>
          <a:p>
            <a:pPr defTabSz="180000"/>
            <a:r>
              <a:rPr lang="en-US" altLang="ko-KR" sz="1600" dirty="0"/>
              <a:t>		</a:t>
            </a:r>
            <a:r>
              <a:rPr lang="en-US" altLang="ko-KR" sz="1600" dirty="0" err="1"/>
              <a:t>setDefaultCloseOperation</a:t>
            </a:r>
            <a:r>
              <a:rPr lang="en-US" altLang="ko-KR" sz="1600" dirty="0"/>
              <a:t>(</a:t>
            </a:r>
            <a:r>
              <a:rPr lang="en-US" altLang="ko-KR" sz="1600" dirty="0" err="1"/>
              <a:t>JFrame.</a:t>
            </a:r>
            <a:r>
              <a:rPr lang="en-US" altLang="ko-KR" sz="1600" i="1" dirty="0" err="1"/>
              <a:t>EXIT_ON_CLOSE</a:t>
            </a:r>
            <a:r>
              <a:rPr lang="en-US" altLang="ko-KR" sz="1600" i="1" dirty="0"/>
              <a:t>);</a:t>
            </a:r>
            <a:endParaRPr lang="en-US" altLang="ko-KR" sz="1600" b="1" dirty="0"/>
          </a:p>
          <a:p>
            <a:pPr defTabSz="180000"/>
            <a:r>
              <a:rPr lang="en-US" altLang="ko-KR" sz="1600" dirty="0"/>
              <a:t>		</a:t>
            </a:r>
            <a:r>
              <a:rPr lang="en-US" altLang="ko-KR" sz="1600" dirty="0" err="1"/>
              <a:t>JButton</a:t>
            </a:r>
            <a:r>
              <a:rPr lang="en-US" altLang="ko-KR" sz="1600" dirty="0"/>
              <a:t> </a:t>
            </a:r>
            <a:r>
              <a:rPr lang="en-US" altLang="ko-KR" sz="1600" dirty="0" err="1"/>
              <a:t>btn</a:t>
            </a:r>
            <a:r>
              <a:rPr lang="en-US" altLang="ko-KR" sz="1600" dirty="0"/>
              <a:t>  = </a:t>
            </a:r>
            <a:r>
              <a:rPr lang="en-US" altLang="ko-KR" sz="1600" b="1" dirty="0"/>
              <a:t>new </a:t>
            </a:r>
            <a:r>
              <a:rPr lang="en-US" altLang="ko-KR" sz="1600" b="1" dirty="0" err="1"/>
              <a:t>JButton</a:t>
            </a:r>
            <a:r>
              <a:rPr lang="en-US" altLang="ko-KR" sz="1600" b="1" dirty="0"/>
              <a:t>("Show Dialog");</a:t>
            </a:r>
          </a:p>
          <a:p>
            <a:pPr defTabSz="180000"/>
            <a:endParaRPr lang="en-US" altLang="ko-KR" sz="1600" b="1" dirty="0"/>
          </a:p>
          <a:p>
            <a:pPr defTabSz="180000"/>
            <a:r>
              <a:rPr lang="en-US" altLang="ko-KR" sz="1600" dirty="0"/>
              <a:t>		dialog = new </a:t>
            </a:r>
            <a:r>
              <a:rPr lang="en-US" altLang="ko-KR" sz="1600" dirty="0" err="1"/>
              <a:t>MyDialog</a:t>
            </a:r>
            <a:r>
              <a:rPr lang="en-US" altLang="ko-KR" sz="1600" dirty="0"/>
              <a:t>(this, "Test Dialog");</a:t>
            </a:r>
            <a:endParaRPr lang="en-US" altLang="ko-KR" sz="1600" b="1" dirty="0"/>
          </a:p>
          <a:p>
            <a:pPr defTabSz="180000"/>
            <a:r>
              <a:rPr lang="en-US" altLang="ko-KR" sz="1600" dirty="0"/>
              <a:t>		</a:t>
            </a:r>
            <a:r>
              <a:rPr lang="en-US" altLang="ko-KR" sz="1600" dirty="0" err="1"/>
              <a:t>btn.addActionListener</a:t>
            </a:r>
            <a:r>
              <a:rPr lang="en-US" altLang="ko-KR" sz="1600" dirty="0"/>
              <a:t>(</a:t>
            </a:r>
            <a:r>
              <a:rPr lang="en-US" altLang="ko-KR" sz="1600" b="1" dirty="0"/>
              <a:t>new </a:t>
            </a:r>
            <a:r>
              <a:rPr lang="en-US" altLang="ko-KR" sz="1600" b="1" dirty="0" err="1"/>
              <a:t>ActionListener</a:t>
            </a:r>
            <a:r>
              <a:rPr lang="en-US" altLang="ko-KR" sz="1600" b="1" dirty="0"/>
              <a:t>() {</a:t>
            </a:r>
          </a:p>
          <a:p>
            <a:pPr defTabSz="180000"/>
            <a:r>
              <a:rPr lang="en-US" altLang="ko-KR" sz="1600" b="1" dirty="0"/>
              <a:t>			public void </a:t>
            </a:r>
            <a:r>
              <a:rPr lang="en-US" altLang="ko-KR" sz="1600" b="1" dirty="0" err="1"/>
              <a:t>actionPerformed</a:t>
            </a:r>
            <a:r>
              <a:rPr lang="en-US" altLang="ko-KR" sz="1600" b="1" dirty="0"/>
              <a:t>(</a:t>
            </a:r>
            <a:r>
              <a:rPr lang="en-US" altLang="ko-KR" sz="1600" b="1" dirty="0" err="1"/>
              <a:t>ActionEvent</a:t>
            </a:r>
            <a:r>
              <a:rPr lang="en-US" altLang="ko-KR" sz="1600" b="1" dirty="0"/>
              <a:t> e) {</a:t>
            </a:r>
          </a:p>
          <a:p>
            <a:pPr defTabSz="180000"/>
            <a:r>
              <a:rPr lang="en-US" altLang="ko-KR" sz="1600" dirty="0"/>
              <a:t>				</a:t>
            </a:r>
            <a:r>
              <a:rPr lang="en-US" altLang="ko-KR" sz="1600" dirty="0" err="1"/>
              <a:t>dialog.setVisible</a:t>
            </a:r>
            <a:r>
              <a:rPr lang="en-US" altLang="ko-KR" sz="1600" dirty="0"/>
              <a:t>(</a:t>
            </a:r>
            <a:r>
              <a:rPr lang="en-US" altLang="ko-KR" sz="1600" b="1" dirty="0"/>
              <a:t>true);</a:t>
            </a:r>
          </a:p>
          <a:p>
            <a:pPr defTabSz="180000"/>
            <a:r>
              <a:rPr lang="en-US" altLang="ko-KR" sz="1600" dirty="0"/>
              <a:t>			}</a:t>
            </a:r>
          </a:p>
          <a:p>
            <a:pPr defTabSz="180000"/>
            <a:r>
              <a:rPr lang="en-US" altLang="ko-KR" sz="1600" dirty="0"/>
              <a:t>		});</a:t>
            </a:r>
          </a:p>
          <a:p>
            <a:pPr defTabSz="180000"/>
            <a:r>
              <a:rPr lang="en-US" altLang="ko-KR" sz="1600" dirty="0"/>
              <a:t>		</a:t>
            </a:r>
            <a:r>
              <a:rPr lang="en-US" altLang="ko-KR" sz="1600" dirty="0" err="1"/>
              <a:t>getContentPane</a:t>
            </a:r>
            <a:r>
              <a:rPr lang="en-US" altLang="ko-KR" sz="1600" dirty="0"/>
              <a:t>().add(</a:t>
            </a:r>
            <a:r>
              <a:rPr lang="en-US" altLang="ko-KR" sz="1600" dirty="0" err="1"/>
              <a:t>btn</a:t>
            </a:r>
            <a:r>
              <a:rPr lang="en-US" altLang="ko-KR" sz="1600" dirty="0"/>
              <a:t>);</a:t>
            </a:r>
          </a:p>
          <a:p>
            <a:pPr defTabSz="180000"/>
            <a:r>
              <a:rPr lang="en-US" altLang="ko-KR" sz="1600" dirty="0"/>
              <a:t>		</a:t>
            </a:r>
            <a:r>
              <a:rPr lang="en-US" altLang="ko-KR" sz="1600" dirty="0" err="1"/>
              <a:t>setSize</a:t>
            </a:r>
            <a:r>
              <a:rPr lang="en-US" altLang="ko-KR" sz="1600" dirty="0"/>
              <a:t>(250,200);</a:t>
            </a:r>
          </a:p>
          <a:p>
            <a:pPr defTabSz="180000"/>
            <a:r>
              <a:rPr lang="en-US" altLang="ko-KR" sz="1600" dirty="0"/>
              <a:t>		</a:t>
            </a:r>
            <a:r>
              <a:rPr lang="en-US" altLang="ko-KR" sz="1600" dirty="0" err="1"/>
              <a:t>setVisible</a:t>
            </a:r>
            <a:r>
              <a:rPr lang="en-US" altLang="ko-KR" sz="1600" dirty="0"/>
              <a:t>(true);</a:t>
            </a:r>
          </a:p>
          <a:p>
            <a:pPr defTabSz="180000"/>
            <a:r>
              <a:rPr lang="en-US" altLang="ko-KR" sz="1600" dirty="0"/>
              <a:t>	}</a:t>
            </a:r>
          </a:p>
          <a:p>
            <a:pPr defTabSz="180000"/>
            <a:endParaRPr lang="en-US" altLang="ko-KR" sz="1600" b="1" dirty="0"/>
          </a:p>
          <a:p>
            <a:pPr defTabSz="180000"/>
            <a:r>
              <a:rPr lang="en-US" altLang="ko-KR" sz="1600" b="1" dirty="0"/>
              <a:t>	public static void main(String[] </a:t>
            </a:r>
            <a:r>
              <a:rPr lang="en-US" altLang="ko-KR" sz="1600" b="1" dirty="0" err="1"/>
              <a:t>args</a:t>
            </a:r>
            <a:r>
              <a:rPr lang="en-US" altLang="ko-KR" sz="1600" b="1" dirty="0"/>
              <a:t>) {</a:t>
            </a:r>
          </a:p>
          <a:p>
            <a:pPr defTabSz="180000"/>
            <a:r>
              <a:rPr lang="en-US" altLang="ko-KR" sz="1600" b="1" dirty="0"/>
              <a:t>		new </a:t>
            </a:r>
            <a:r>
              <a:rPr lang="en-US" altLang="ko-KR" sz="1600" b="1" dirty="0" err="1"/>
              <a:t>DialogEx</a:t>
            </a:r>
            <a:r>
              <a:rPr lang="en-US" altLang="ko-KR" sz="1600" b="1" dirty="0"/>
              <a:t>();</a:t>
            </a:r>
          </a:p>
          <a:p>
            <a:pPr defTabSz="180000"/>
            <a:r>
              <a:rPr lang="en-US" altLang="ko-KR" sz="1600" dirty="0"/>
              <a:t>	}</a:t>
            </a:r>
          </a:p>
          <a:p>
            <a:pPr defTabSz="180000"/>
            <a:r>
              <a:rPr lang="en-US" altLang="ko-KR" sz="16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31082662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>
                <a:solidFill>
                  <a:schemeClr val="tx1"/>
                </a:solidFill>
              </a:rPr>
              <a:t>JDialog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ko-KR" altLang="en-US" dirty="0" err="1" smtClean="0">
                <a:solidFill>
                  <a:schemeClr val="tx1"/>
                </a:solidFill>
              </a:rPr>
              <a:t>생성자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88048" y="1844824"/>
            <a:ext cx="6448112" cy="23262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>
              <a:spcBef>
                <a:spcPts val="1000"/>
              </a:spcBef>
            </a:pPr>
            <a:r>
              <a:rPr lang="en-US" altLang="ko-KR" sz="2400" dirty="0" err="1"/>
              <a:t>JDialog</a:t>
            </a:r>
            <a:r>
              <a:rPr lang="en-US" altLang="ko-KR" sz="2400" dirty="0"/>
              <a:t>()</a:t>
            </a:r>
          </a:p>
          <a:p>
            <a:pPr>
              <a:spcBef>
                <a:spcPts val="1000"/>
              </a:spcBef>
            </a:pPr>
            <a:r>
              <a:rPr lang="en-US" altLang="ko-KR" sz="2400" dirty="0" err="1"/>
              <a:t>JDialog</a:t>
            </a:r>
            <a:r>
              <a:rPr lang="en-US" altLang="ko-KR" sz="2400" dirty="0"/>
              <a:t>(Frame owner</a:t>
            </a:r>
            <a:r>
              <a:rPr lang="en-US" altLang="ko-KR" sz="2400" dirty="0" smtClean="0"/>
              <a:t>)</a:t>
            </a:r>
          </a:p>
          <a:p>
            <a:pPr>
              <a:spcBef>
                <a:spcPts val="1000"/>
              </a:spcBef>
            </a:pPr>
            <a:r>
              <a:rPr lang="en-US" altLang="ko-KR" sz="2400" dirty="0" err="1"/>
              <a:t>JDialog</a:t>
            </a:r>
            <a:r>
              <a:rPr lang="en-US" altLang="ko-KR" sz="2400" dirty="0"/>
              <a:t>(Frame </a:t>
            </a:r>
            <a:r>
              <a:rPr lang="en-US" altLang="ko-KR" sz="2400" dirty="0" smtClean="0"/>
              <a:t>owner, String title)</a:t>
            </a:r>
            <a:endParaRPr lang="ko-KR" altLang="en-US" sz="2400" dirty="0"/>
          </a:p>
          <a:p>
            <a:pPr>
              <a:spcBef>
                <a:spcPts val="1000"/>
              </a:spcBef>
            </a:pPr>
            <a:r>
              <a:rPr lang="en-US" altLang="ko-KR" sz="2400" dirty="0" err="1" smtClean="0"/>
              <a:t>JDialog</a:t>
            </a:r>
            <a:r>
              <a:rPr lang="en-US" altLang="ko-KR" sz="2400" dirty="0" smtClean="0"/>
              <a:t>(Frame </a:t>
            </a:r>
            <a:r>
              <a:rPr lang="en-US" altLang="ko-KR" sz="2400" dirty="0"/>
              <a:t>owner, String </a:t>
            </a:r>
            <a:r>
              <a:rPr lang="en-US" altLang="ko-KR" sz="2400" dirty="0" smtClean="0"/>
              <a:t>title, Boolean modal)</a:t>
            </a:r>
          </a:p>
          <a:p>
            <a:pPr lvl="1">
              <a:spcBef>
                <a:spcPts val="500"/>
              </a:spcBef>
            </a:pPr>
            <a:r>
              <a:rPr lang="en-US" altLang="ko-KR" sz="2000" dirty="0"/>
              <a:t>owner</a:t>
            </a:r>
            <a:r>
              <a:rPr lang="ko-KR" altLang="en-US" sz="2000" dirty="0"/>
              <a:t>는 다이얼로그의 </a:t>
            </a:r>
            <a:r>
              <a:rPr lang="ko-KR" altLang="en-US" sz="2000" dirty="0" smtClean="0"/>
              <a:t>주인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18542859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200" dirty="0" err="1" smtClean="0"/>
              <a:t>모달</a:t>
            </a:r>
            <a:r>
              <a:rPr lang="en-US" altLang="ko-KR" sz="3200" dirty="0" smtClean="0"/>
              <a:t>/</a:t>
            </a:r>
            <a:r>
              <a:rPr lang="ko-KR" altLang="en-US" sz="3200" dirty="0" err="1" smtClean="0"/>
              <a:t>모달리스</a:t>
            </a:r>
            <a:r>
              <a:rPr lang="ko-KR" altLang="en-US" sz="3200" dirty="0" smtClean="0"/>
              <a:t> </a:t>
            </a:r>
            <a:r>
              <a:rPr lang="ko-KR" altLang="en-US" sz="3200" dirty="0"/>
              <a:t>다이얼로그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 smtClean="0"/>
              <a:t>modal </a:t>
            </a:r>
            <a:r>
              <a:rPr lang="ko-KR" altLang="en-US" dirty="0" smtClean="0"/>
              <a:t>다이얼로그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사용자 입력을 독점하는 다이얼로그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즉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모달</a:t>
            </a:r>
            <a:r>
              <a:rPr lang="ko-KR" altLang="en-US" dirty="0" smtClean="0"/>
              <a:t> 다이얼로그를 닫기 전에는 다른 창에서 작업을 전혀 할 수 없도록 함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모달</a:t>
            </a:r>
            <a:r>
              <a:rPr lang="ko-KR" altLang="en-US" dirty="0" smtClean="0"/>
              <a:t> 다이얼로그 생성은 다음 </a:t>
            </a:r>
            <a:r>
              <a:rPr lang="ko-KR" altLang="en-US" dirty="0" err="1" smtClean="0"/>
              <a:t>생성자</a:t>
            </a:r>
            <a:r>
              <a:rPr lang="ko-KR" altLang="en-US" dirty="0" smtClean="0"/>
              <a:t> 이용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2">
              <a:spcBef>
                <a:spcPts val="1500"/>
              </a:spcBef>
            </a:pPr>
            <a:r>
              <a:rPr lang="ko-KR" altLang="en-US" dirty="0" err="1" smtClean="0"/>
              <a:t>생성자에서</a:t>
            </a:r>
            <a:r>
              <a:rPr lang="ko-KR" altLang="en-US" dirty="0" smtClean="0"/>
              <a:t> 인자 </a:t>
            </a:r>
            <a:r>
              <a:rPr lang="en-US" altLang="ko-KR" dirty="0" smtClean="0"/>
              <a:t>modal</a:t>
            </a:r>
            <a:r>
              <a:rPr lang="ko-KR" altLang="en-US" dirty="0" smtClean="0"/>
              <a:t>을 </a:t>
            </a:r>
            <a:r>
              <a:rPr lang="en-US" altLang="ko-KR" dirty="0" smtClean="0"/>
              <a:t>true </a:t>
            </a:r>
            <a:r>
              <a:rPr lang="ko-KR" altLang="en-US" dirty="0" smtClean="0"/>
              <a:t>값으로 지정</a:t>
            </a:r>
            <a:endParaRPr lang="en-US" altLang="ko-KR" dirty="0" smtClean="0"/>
          </a:p>
          <a:p>
            <a:r>
              <a:rPr lang="en-US" altLang="ko-KR" dirty="0" smtClean="0"/>
              <a:t>modeless </a:t>
            </a:r>
            <a:r>
              <a:rPr lang="ko-KR" altLang="en-US" dirty="0" smtClean="0"/>
              <a:t>다이얼로그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다른 창과 독립적으로 작동하는 다이얼로그</a:t>
            </a:r>
          </a:p>
          <a:p>
            <a:pPr lvl="1"/>
            <a:r>
              <a:rPr lang="ko-KR" altLang="en-US" dirty="0" smtClean="0"/>
              <a:t>다음 </a:t>
            </a:r>
            <a:r>
              <a:rPr lang="ko-KR" altLang="en-US" dirty="0" err="1" smtClean="0"/>
              <a:t>생성자를</a:t>
            </a:r>
            <a:r>
              <a:rPr lang="ko-KR" altLang="en-US" dirty="0" smtClean="0"/>
              <a:t> 이용하면 디폴트로 </a:t>
            </a:r>
            <a:r>
              <a:rPr lang="ko-KR" altLang="en-US" dirty="0" err="1" smtClean="0"/>
              <a:t>모달리스</a:t>
            </a:r>
            <a:r>
              <a:rPr lang="ko-KR" altLang="en-US" dirty="0" smtClean="0"/>
              <a:t> 다이얼로그임</a:t>
            </a:r>
            <a:endParaRPr lang="en-US" altLang="ko-KR" dirty="0" smtClean="0"/>
          </a:p>
        </p:txBody>
      </p:sp>
      <p:sp>
        <p:nvSpPr>
          <p:cNvPr id="7" name="직사각형 6"/>
          <p:cNvSpPr/>
          <p:nvPr/>
        </p:nvSpPr>
        <p:spPr>
          <a:xfrm>
            <a:off x="3143672" y="3140968"/>
            <a:ext cx="5184576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800" dirty="0" err="1"/>
              <a:t>JDialog</a:t>
            </a:r>
            <a:r>
              <a:rPr lang="en-US" altLang="ko-KR" sz="1800" dirty="0"/>
              <a:t>(Frame owner, String title, </a:t>
            </a:r>
            <a:r>
              <a:rPr lang="en-US" altLang="ko-KR" sz="1800" dirty="0" err="1"/>
              <a:t>boolean</a:t>
            </a:r>
            <a:r>
              <a:rPr lang="en-US" altLang="ko-KR" sz="1800" dirty="0"/>
              <a:t> modal)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3071664" y="5723964"/>
            <a:ext cx="3744416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800" dirty="0" err="1"/>
              <a:t>JDialog</a:t>
            </a:r>
            <a:r>
              <a:rPr lang="en-US" altLang="ko-KR" sz="1800" dirty="0"/>
              <a:t>(Frame owner, String title)</a:t>
            </a:r>
          </a:p>
        </p:txBody>
      </p:sp>
    </p:spTree>
    <p:extLst>
      <p:ext uri="{BB962C8B-B14F-4D97-AF65-F5344CB8AC3E}">
        <p14:creationId xmlns:p14="http://schemas.microsoft.com/office/powerpoint/2010/main" val="346685448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다이얼로그의 </a:t>
            </a:r>
            <a:r>
              <a:rPr lang="ko-KR" altLang="en-US" dirty="0" smtClean="0"/>
              <a:t>목적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다이얼로그의 주된 목적은 보여주고자 하는 </a:t>
            </a:r>
            <a:r>
              <a:rPr lang="ko-KR" altLang="en-US" dirty="0"/>
              <a:t>내용을 화면에 </a:t>
            </a:r>
            <a:r>
              <a:rPr lang="ko-KR" altLang="en-US" dirty="0" smtClean="0"/>
              <a:t>출력하고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사용자로부터 </a:t>
            </a:r>
            <a:r>
              <a:rPr lang="ko-KR" altLang="en-US" dirty="0" smtClean="0"/>
              <a:t>입력을 받기 </a:t>
            </a:r>
            <a:r>
              <a:rPr lang="ko-KR" altLang="en-US" dirty="0" smtClean="0"/>
              <a:t>위함</a:t>
            </a:r>
            <a:endParaRPr lang="en-US" altLang="ko-KR" dirty="0" smtClean="0"/>
          </a:p>
          <a:p>
            <a:r>
              <a:rPr lang="ko-KR" altLang="en-US" dirty="0" smtClean="0"/>
              <a:t>예제 </a:t>
            </a:r>
            <a:r>
              <a:rPr lang="en-US" altLang="ko-KR" dirty="0" smtClean="0"/>
              <a:t>14-7</a:t>
            </a:r>
          </a:p>
          <a:p>
            <a:pPr lvl="1"/>
            <a:r>
              <a:rPr lang="ko-KR" altLang="en-US" dirty="0" smtClean="0"/>
              <a:t>다이얼로그에서 입력한 내용을 프레임의 다른 요소에게 전달</a:t>
            </a:r>
            <a:endParaRPr lang="en-US" altLang="ko-KR" dirty="0" smtClean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5215487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800" dirty="0">
                <a:solidFill>
                  <a:srgbClr val="3333CC"/>
                </a:solidFill>
              </a:rPr>
              <a:t>예제 </a:t>
            </a:r>
            <a:r>
              <a:rPr lang="en-US" altLang="ko-KR" sz="2800" dirty="0">
                <a:solidFill>
                  <a:srgbClr val="3333CC"/>
                </a:solidFill>
              </a:rPr>
              <a:t>14-7: </a:t>
            </a:r>
            <a:r>
              <a:rPr lang="ko-KR" altLang="en-US" sz="2800" dirty="0" err="1">
                <a:solidFill>
                  <a:srgbClr val="3333CC"/>
                </a:solidFill>
              </a:rPr>
              <a:t>모달</a:t>
            </a:r>
            <a:r>
              <a:rPr lang="ko-KR" altLang="en-US" sz="2800" dirty="0">
                <a:solidFill>
                  <a:srgbClr val="3333CC"/>
                </a:solidFill>
              </a:rPr>
              <a:t> 다이얼로그로부터 사용자의 입력 값 알아내기</a:t>
            </a:r>
            <a:r>
              <a:rPr lang="en-US" altLang="ko-KR" sz="1800" dirty="0">
                <a:solidFill>
                  <a:srgbClr val="3333CC"/>
                </a:solidFill>
              </a:rPr>
              <a:t>(1/4)</a:t>
            </a:r>
            <a:endParaRPr lang="ko-KR" altLang="en-US" sz="1800" dirty="0"/>
          </a:p>
        </p:txBody>
      </p:sp>
      <p:sp>
        <p:nvSpPr>
          <p:cNvPr id="3" name="직사각형 2"/>
          <p:cNvSpPr/>
          <p:nvPr/>
        </p:nvSpPr>
        <p:spPr>
          <a:xfrm>
            <a:off x="2009800" y="1319406"/>
            <a:ext cx="819065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텍스트필드 창과 </a:t>
            </a:r>
            <a:r>
              <a:rPr lang="en-US" altLang="ko-KR" sz="20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OK </a:t>
            </a:r>
            <a:r>
              <a:rPr lang="ko-KR" altLang="en-US" sz="20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버튼을 가진 </a:t>
            </a:r>
            <a:r>
              <a:rPr lang="ko-KR" altLang="en-US" sz="20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모달</a:t>
            </a:r>
            <a:r>
              <a:rPr lang="ko-KR" altLang="en-US" sz="20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다이얼로그를 만들고</a:t>
            </a:r>
            <a:r>
              <a:rPr lang="en-US" altLang="ko-KR" sz="20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20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사용자가 텍스트필드 창에 문자열을 입력하고 </a:t>
            </a:r>
            <a:r>
              <a:rPr lang="en-US" altLang="ko-KR" sz="20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OK </a:t>
            </a:r>
            <a:r>
              <a:rPr lang="ko-KR" altLang="en-US" sz="20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버튼을 클릭하면 입력한 문자열을 </a:t>
            </a:r>
            <a:r>
              <a:rPr lang="en-US" altLang="ko-KR" sz="20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Show Modal Dialog </a:t>
            </a:r>
            <a:r>
              <a:rPr lang="ko-KR" altLang="en-US" sz="20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버튼의 문자열을 변경하도록 예제 </a:t>
            </a:r>
            <a:r>
              <a:rPr lang="en-US" altLang="ko-KR" sz="20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14-6</a:t>
            </a:r>
            <a:r>
              <a:rPr lang="ko-KR" altLang="en-US" sz="20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을 수정하라</a:t>
            </a:r>
            <a:r>
              <a:rPr lang="en-US" altLang="ko-KR" sz="20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20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1505" y="2819250"/>
            <a:ext cx="8812773" cy="4038751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1822188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0000"/>
                </a:solidFill>
              </a:rPr>
              <a:t>메뉴 만드는 과정</a:t>
            </a:r>
            <a:r>
              <a:rPr lang="en-US" altLang="ko-KR" sz="2400" dirty="0">
                <a:solidFill>
                  <a:srgbClr val="000000"/>
                </a:solidFill>
              </a:rPr>
              <a:t>(2/3)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46777" b="51791"/>
          <a:stretch/>
        </p:blipFill>
        <p:spPr>
          <a:xfrm>
            <a:off x="2855641" y="1916832"/>
            <a:ext cx="6659535" cy="342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63557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eaLnBrk="1" hangingPunct="1"/>
            <a:r>
              <a:rPr lang="ko-KR" altLang="en-US" sz="2800" dirty="0">
                <a:solidFill>
                  <a:srgbClr val="000000"/>
                </a:solidFill>
                <a:latin typeface="Times New Roman" pitchFamily="18" charset="0"/>
                <a:ea typeface="굴림" pitchFamily="50" charset="-127"/>
                <a:cs typeface="+mn-cs"/>
              </a:rPr>
              <a:t>예제 </a:t>
            </a:r>
            <a:r>
              <a:rPr lang="en-US" altLang="ko-KR" sz="2800" dirty="0">
                <a:solidFill>
                  <a:srgbClr val="000000"/>
                </a:solidFill>
                <a:latin typeface="Times New Roman" pitchFamily="18" charset="0"/>
                <a:ea typeface="굴림" pitchFamily="50" charset="-127"/>
                <a:cs typeface="+mn-cs"/>
              </a:rPr>
              <a:t>14-7: </a:t>
            </a:r>
            <a:r>
              <a:rPr lang="ko-KR" altLang="en-US" sz="2800" dirty="0" err="1">
                <a:solidFill>
                  <a:srgbClr val="000000"/>
                </a:solidFill>
                <a:latin typeface="Times New Roman" pitchFamily="18" charset="0"/>
                <a:ea typeface="굴림" pitchFamily="50" charset="-127"/>
                <a:cs typeface="+mn-cs"/>
              </a:rPr>
              <a:t>모달</a:t>
            </a:r>
            <a:r>
              <a:rPr lang="ko-KR" altLang="en-US" sz="2800" dirty="0">
                <a:solidFill>
                  <a:srgbClr val="000000"/>
                </a:solidFill>
                <a:latin typeface="Times New Roman" pitchFamily="18" charset="0"/>
                <a:ea typeface="굴림" pitchFamily="50" charset="-127"/>
                <a:cs typeface="+mn-cs"/>
              </a:rPr>
              <a:t> 다이얼로그로부터 사용자의 입력 값 알아내기</a:t>
            </a:r>
            <a:r>
              <a:rPr lang="en-US" altLang="ko-KR" sz="1800" dirty="0">
                <a:solidFill>
                  <a:srgbClr val="000000"/>
                </a:solidFill>
                <a:latin typeface="Times New Roman" pitchFamily="18" charset="0"/>
                <a:ea typeface="굴림" pitchFamily="50" charset="-127"/>
                <a:cs typeface="+mn-cs"/>
              </a:rPr>
              <a:t>(2/4</a:t>
            </a:r>
            <a:r>
              <a:rPr lang="en-US" altLang="ko-KR" sz="1800" dirty="0" smtClean="0">
                <a:solidFill>
                  <a:srgbClr val="000000"/>
                </a:solidFill>
                <a:latin typeface="Times New Roman" pitchFamily="18" charset="0"/>
                <a:ea typeface="굴림" pitchFamily="50" charset="-127"/>
                <a:cs typeface="+mn-cs"/>
              </a:rPr>
              <a:t>)</a:t>
            </a:r>
            <a:endParaRPr lang="ko-KR" altLang="en-US" sz="1800" dirty="0"/>
          </a:p>
        </p:txBody>
      </p:sp>
      <p:sp>
        <p:nvSpPr>
          <p:cNvPr id="3" name="직사각형 2"/>
          <p:cNvSpPr/>
          <p:nvPr/>
        </p:nvSpPr>
        <p:spPr>
          <a:xfrm>
            <a:off x="2279576" y="1268761"/>
            <a:ext cx="7200800" cy="558614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700" b="1" dirty="0"/>
              <a:t>import java.awt.*;</a:t>
            </a:r>
          </a:p>
          <a:p>
            <a:pPr defTabSz="180000"/>
            <a:r>
              <a:rPr lang="en-US" altLang="ko-KR" sz="1700" b="1" dirty="0"/>
              <a:t>import </a:t>
            </a:r>
            <a:r>
              <a:rPr lang="en-US" altLang="ko-KR" sz="1700" b="1" dirty="0" err="1"/>
              <a:t>java.awt.event</a:t>
            </a:r>
            <a:r>
              <a:rPr lang="en-US" altLang="ko-KR" sz="1700" b="1" dirty="0"/>
              <a:t>.*;</a:t>
            </a:r>
          </a:p>
          <a:p>
            <a:pPr defTabSz="180000"/>
            <a:r>
              <a:rPr lang="en-US" altLang="ko-KR" sz="1700" b="1" dirty="0"/>
              <a:t>import </a:t>
            </a:r>
            <a:r>
              <a:rPr lang="en-US" altLang="ko-KR" sz="1700" b="1" dirty="0" err="1"/>
              <a:t>javax.swing</a:t>
            </a:r>
            <a:r>
              <a:rPr lang="en-US" altLang="ko-KR" sz="1700" b="1" dirty="0"/>
              <a:t>.*;</a:t>
            </a:r>
          </a:p>
          <a:p>
            <a:pPr defTabSz="180000"/>
            <a:endParaRPr lang="ko-KR" altLang="en-US" sz="1700" dirty="0"/>
          </a:p>
          <a:p>
            <a:pPr defTabSz="180000"/>
            <a:r>
              <a:rPr lang="en-US" altLang="ko-KR" sz="1700" b="1" dirty="0"/>
              <a:t>class </a:t>
            </a:r>
            <a:r>
              <a:rPr lang="en-US" altLang="ko-KR" sz="1700" b="1" dirty="0" err="1"/>
              <a:t>MyModalDialog</a:t>
            </a:r>
            <a:r>
              <a:rPr lang="en-US" altLang="ko-KR" sz="1700" b="1" dirty="0"/>
              <a:t> extends </a:t>
            </a:r>
            <a:r>
              <a:rPr lang="en-US" altLang="ko-KR" sz="1700" b="1" dirty="0" err="1"/>
              <a:t>JDialog</a:t>
            </a:r>
            <a:r>
              <a:rPr lang="en-US" altLang="ko-KR" sz="1700" b="1" dirty="0"/>
              <a:t> {</a:t>
            </a:r>
          </a:p>
          <a:p>
            <a:pPr defTabSz="180000"/>
            <a:r>
              <a:rPr lang="en-US" altLang="ko-KR" sz="1700" dirty="0"/>
              <a:t>	private </a:t>
            </a:r>
            <a:r>
              <a:rPr lang="en-US" altLang="ko-KR" sz="1700" dirty="0" err="1"/>
              <a:t>JTextField</a:t>
            </a:r>
            <a:r>
              <a:rPr lang="en-US" altLang="ko-KR" sz="1700" dirty="0"/>
              <a:t> </a:t>
            </a:r>
            <a:r>
              <a:rPr lang="en-US" altLang="ko-KR" sz="1700" dirty="0" err="1"/>
              <a:t>tf</a:t>
            </a:r>
            <a:r>
              <a:rPr lang="en-US" altLang="ko-KR" sz="1700" dirty="0"/>
              <a:t> = </a:t>
            </a:r>
            <a:r>
              <a:rPr lang="en-US" altLang="ko-KR" sz="1700" b="1" dirty="0"/>
              <a:t>new </a:t>
            </a:r>
            <a:r>
              <a:rPr lang="en-US" altLang="ko-KR" sz="1700" b="1" dirty="0" err="1"/>
              <a:t>JTextField</a:t>
            </a:r>
            <a:r>
              <a:rPr lang="en-US" altLang="ko-KR" sz="1700" b="1" dirty="0"/>
              <a:t>(10);</a:t>
            </a:r>
          </a:p>
          <a:p>
            <a:pPr defTabSz="180000"/>
            <a:r>
              <a:rPr lang="en-US" altLang="ko-KR" sz="1700" dirty="0"/>
              <a:t>	private </a:t>
            </a:r>
            <a:r>
              <a:rPr lang="en-US" altLang="ko-KR" sz="1700" dirty="0" err="1"/>
              <a:t>JButton</a:t>
            </a:r>
            <a:r>
              <a:rPr lang="en-US" altLang="ko-KR" sz="1700" dirty="0"/>
              <a:t> </a:t>
            </a:r>
            <a:r>
              <a:rPr lang="en-US" altLang="ko-KR" sz="1700" dirty="0" err="1"/>
              <a:t>okButton</a:t>
            </a:r>
            <a:r>
              <a:rPr lang="en-US" altLang="ko-KR" sz="1700" dirty="0"/>
              <a:t> = </a:t>
            </a:r>
            <a:r>
              <a:rPr lang="en-US" altLang="ko-KR" sz="1700" b="1" dirty="0"/>
              <a:t>new </a:t>
            </a:r>
            <a:r>
              <a:rPr lang="en-US" altLang="ko-KR" sz="1700" b="1" dirty="0" err="1"/>
              <a:t>JButton</a:t>
            </a:r>
            <a:r>
              <a:rPr lang="en-US" altLang="ko-KR" sz="1700" b="1" dirty="0"/>
              <a:t>("OK");</a:t>
            </a:r>
          </a:p>
          <a:p>
            <a:pPr defTabSz="180000"/>
            <a:r>
              <a:rPr lang="nn-NO" altLang="ko-KR" sz="1700" b="1" dirty="0"/>
              <a:t>	</a:t>
            </a:r>
          </a:p>
          <a:p>
            <a:pPr defTabSz="180000"/>
            <a:r>
              <a:rPr lang="nn-NO" altLang="ko-KR" sz="1700" b="1" dirty="0"/>
              <a:t>	public MyModalDialog(JFrame frame, String title) {</a:t>
            </a:r>
          </a:p>
          <a:p>
            <a:pPr defTabSz="180000"/>
            <a:r>
              <a:rPr lang="en-US" altLang="ko-KR" sz="1700" b="1" dirty="0"/>
              <a:t>		super(</a:t>
            </a:r>
            <a:r>
              <a:rPr lang="en-US" altLang="ko-KR" sz="1700" b="1" dirty="0" err="1"/>
              <a:t>frame,title</a:t>
            </a:r>
            <a:r>
              <a:rPr lang="en-US" altLang="ko-KR" sz="1700" b="1" dirty="0"/>
              <a:t>, true); // </a:t>
            </a:r>
            <a:r>
              <a:rPr lang="ko-KR" altLang="en-US" sz="1700" b="1" dirty="0" err="1"/>
              <a:t>모달</a:t>
            </a:r>
            <a:r>
              <a:rPr lang="ko-KR" altLang="en-US" sz="1700" b="1" dirty="0"/>
              <a:t> 다이얼로그로 설정</a:t>
            </a:r>
            <a:endParaRPr lang="en-US" altLang="ko-KR" sz="1700" b="1" dirty="0"/>
          </a:p>
          <a:p>
            <a:pPr defTabSz="180000"/>
            <a:r>
              <a:rPr lang="en-US" altLang="ko-KR" sz="1700" dirty="0"/>
              <a:t>		</a:t>
            </a:r>
            <a:r>
              <a:rPr lang="en-US" altLang="ko-KR" sz="1700" dirty="0" err="1"/>
              <a:t>setLayout</a:t>
            </a:r>
            <a:r>
              <a:rPr lang="en-US" altLang="ko-KR" sz="1700" dirty="0"/>
              <a:t>(</a:t>
            </a:r>
            <a:r>
              <a:rPr lang="en-US" altLang="ko-KR" sz="1700" b="1" dirty="0"/>
              <a:t>new </a:t>
            </a:r>
            <a:r>
              <a:rPr lang="en-US" altLang="ko-KR" sz="1700" b="1" dirty="0" err="1"/>
              <a:t>FlowLayout</a:t>
            </a:r>
            <a:r>
              <a:rPr lang="en-US" altLang="ko-KR" sz="1700" b="1" dirty="0"/>
              <a:t>());</a:t>
            </a:r>
          </a:p>
          <a:p>
            <a:pPr defTabSz="180000"/>
            <a:r>
              <a:rPr lang="en-US" altLang="ko-KR" sz="1700" dirty="0"/>
              <a:t>		add(</a:t>
            </a:r>
            <a:r>
              <a:rPr lang="en-US" altLang="ko-KR" sz="1700" dirty="0" err="1"/>
              <a:t>tf</a:t>
            </a:r>
            <a:r>
              <a:rPr lang="en-US" altLang="ko-KR" sz="1700" dirty="0"/>
              <a:t>);</a:t>
            </a:r>
          </a:p>
          <a:p>
            <a:pPr defTabSz="180000"/>
            <a:r>
              <a:rPr lang="en-US" altLang="ko-KR" sz="1700" dirty="0"/>
              <a:t>		add(</a:t>
            </a:r>
            <a:r>
              <a:rPr lang="en-US" altLang="ko-KR" sz="1700" dirty="0" err="1"/>
              <a:t>okButton</a:t>
            </a:r>
            <a:r>
              <a:rPr lang="en-US" altLang="ko-KR" sz="1700" dirty="0"/>
              <a:t>);</a:t>
            </a:r>
          </a:p>
          <a:p>
            <a:pPr defTabSz="180000"/>
            <a:r>
              <a:rPr lang="en-US" altLang="ko-KR" sz="1700" dirty="0"/>
              <a:t>		</a:t>
            </a:r>
            <a:r>
              <a:rPr lang="en-US" altLang="ko-KR" sz="1700" dirty="0" err="1"/>
              <a:t>setSize</a:t>
            </a:r>
            <a:r>
              <a:rPr lang="en-US" altLang="ko-KR" sz="1700" dirty="0"/>
              <a:t>(200, 100);		</a:t>
            </a:r>
          </a:p>
          <a:p>
            <a:pPr defTabSz="180000"/>
            <a:endParaRPr lang="en-US" altLang="ko-KR" sz="1700" dirty="0"/>
          </a:p>
          <a:p>
            <a:pPr defTabSz="180000"/>
            <a:r>
              <a:rPr lang="en-US" altLang="ko-KR" sz="1700" dirty="0"/>
              <a:t>		</a:t>
            </a:r>
            <a:r>
              <a:rPr lang="en-US" altLang="ko-KR" sz="1700" dirty="0" err="1"/>
              <a:t>okButton.addActionListener</a:t>
            </a:r>
            <a:r>
              <a:rPr lang="en-US" altLang="ko-KR" sz="1700" dirty="0"/>
              <a:t>(</a:t>
            </a:r>
            <a:r>
              <a:rPr lang="en-US" altLang="ko-KR" sz="1700" b="1" dirty="0"/>
              <a:t>new </a:t>
            </a:r>
            <a:r>
              <a:rPr lang="en-US" altLang="ko-KR" sz="1700" b="1" dirty="0" err="1"/>
              <a:t>ActionListener</a:t>
            </a:r>
            <a:r>
              <a:rPr lang="en-US" altLang="ko-KR" sz="1700" b="1" dirty="0"/>
              <a:t>() {</a:t>
            </a:r>
          </a:p>
          <a:p>
            <a:pPr defTabSz="180000"/>
            <a:r>
              <a:rPr lang="en-US" altLang="ko-KR" sz="1700" b="1" dirty="0"/>
              <a:t>			public void </a:t>
            </a:r>
            <a:r>
              <a:rPr lang="en-US" altLang="ko-KR" sz="1700" b="1" dirty="0" err="1"/>
              <a:t>actionPerformed</a:t>
            </a:r>
            <a:r>
              <a:rPr lang="en-US" altLang="ko-KR" sz="1700" b="1" dirty="0"/>
              <a:t>(</a:t>
            </a:r>
            <a:r>
              <a:rPr lang="en-US" altLang="ko-KR" sz="1700" b="1" dirty="0" err="1"/>
              <a:t>ActionEvent</a:t>
            </a:r>
            <a:r>
              <a:rPr lang="en-US" altLang="ko-KR" sz="1700" b="1" dirty="0"/>
              <a:t> e) {</a:t>
            </a:r>
          </a:p>
          <a:p>
            <a:pPr defTabSz="180000"/>
            <a:r>
              <a:rPr lang="en-US" altLang="ko-KR" sz="1700" dirty="0"/>
              <a:t>				</a:t>
            </a:r>
            <a:r>
              <a:rPr lang="en-US" altLang="ko-KR" sz="1700" dirty="0" err="1"/>
              <a:t>setVisible</a:t>
            </a:r>
            <a:r>
              <a:rPr lang="en-US" altLang="ko-KR" sz="1700" dirty="0"/>
              <a:t>(</a:t>
            </a:r>
            <a:r>
              <a:rPr lang="en-US" altLang="ko-KR" sz="1700" b="1" dirty="0"/>
              <a:t>false</a:t>
            </a:r>
            <a:r>
              <a:rPr lang="en-US" altLang="ko-KR" sz="1700" b="1" dirty="0" smtClean="0"/>
              <a:t>); </a:t>
            </a:r>
            <a:r>
              <a:rPr lang="en-US" altLang="ko-KR" sz="1700" dirty="0" smtClean="0"/>
              <a:t>// OK </a:t>
            </a:r>
            <a:r>
              <a:rPr lang="ko-KR" altLang="en-US" sz="1700" dirty="0" smtClean="0"/>
              <a:t>버튼 클릭하면 다이얼로그를 화면에서 숨김</a:t>
            </a:r>
            <a:endParaRPr lang="en-US" altLang="ko-KR" sz="1700" dirty="0"/>
          </a:p>
          <a:p>
            <a:pPr defTabSz="180000"/>
            <a:r>
              <a:rPr lang="en-US" altLang="ko-KR" sz="1700" dirty="0"/>
              <a:t>			}</a:t>
            </a:r>
          </a:p>
          <a:p>
            <a:pPr defTabSz="180000"/>
            <a:r>
              <a:rPr lang="en-US" altLang="ko-KR" sz="1700" dirty="0"/>
              <a:t>		});</a:t>
            </a:r>
          </a:p>
          <a:p>
            <a:pPr defTabSz="180000"/>
            <a:r>
              <a:rPr lang="en-US" altLang="ko-KR" sz="1700" dirty="0"/>
              <a:t>	}</a:t>
            </a:r>
          </a:p>
        </p:txBody>
      </p:sp>
    </p:spTree>
    <p:extLst>
      <p:ext uri="{BB962C8B-B14F-4D97-AF65-F5344CB8AC3E}">
        <p14:creationId xmlns:p14="http://schemas.microsoft.com/office/powerpoint/2010/main" val="394417667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800" dirty="0">
                <a:solidFill>
                  <a:srgbClr val="000000"/>
                </a:solidFill>
                <a:latin typeface="Times New Roman" pitchFamily="18" charset="0"/>
                <a:ea typeface="굴림" pitchFamily="50" charset="-127"/>
              </a:rPr>
              <a:t>예제 </a:t>
            </a:r>
            <a:r>
              <a:rPr lang="en-US" altLang="ko-KR" sz="2800" dirty="0">
                <a:solidFill>
                  <a:srgbClr val="000000"/>
                </a:solidFill>
                <a:latin typeface="Times New Roman" pitchFamily="18" charset="0"/>
                <a:ea typeface="굴림" pitchFamily="50" charset="-127"/>
              </a:rPr>
              <a:t>14-7: </a:t>
            </a:r>
            <a:r>
              <a:rPr lang="ko-KR" altLang="en-US" sz="2800" dirty="0" err="1">
                <a:solidFill>
                  <a:srgbClr val="000000"/>
                </a:solidFill>
                <a:latin typeface="Times New Roman" pitchFamily="18" charset="0"/>
                <a:ea typeface="굴림" pitchFamily="50" charset="-127"/>
              </a:rPr>
              <a:t>모달</a:t>
            </a:r>
            <a:r>
              <a:rPr lang="ko-KR" altLang="en-US" sz="2800" dirty="0">
                <a:solidFill>
                  <a:srgbClr val="000000"/>
                </a:solidFill>
                <a:latin typeface="Times New Roman" pitchFamily="18" charset="0"/>
                <a:ea typeface="굴림" pitchFamily="50" charset="-127"/>
              </a:rPr>
              <a:t> 다이얼로그로부터 사용자의 입력 값 알아내기</a:t>
            </a:r>
            <a:r>
              <a:rPr lang="en-US" altLang="ko-KR" sz="1800" dirty="0" smtClean="0">
                <a:solidFill>
                  <a:srgbClr val="000000"/>
                </a:solidFill>
                <a:latin typeface="Times New Roman" pitchFamily="18" charset="0"/>
                <a:ea typeface="굴림" pitchFamily="50" charset="-127"/>
              </a:rPr>
              <a:t>(3/4</a:t>
            </a:r>
            <a:r>
              <a:rPr lang="en-US" altLang="ko-KR" sz="1800" dirty="0">
                <a:solidFill>
                  <a:srgbClr val="000000"/>
                </a:solidFill>
                <a:latin typeface="Times New Roman" pitchFamily="18" charset="0"/>
                <a:ea typeface="굴림" pitchFamily="50" charset="-127"/>
              </a:rPr>
              <a:t>)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2279576" y="1700808"/>
            <a:ext cx="6912768" cy="424731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800" dirty="0"/>
              <a:t>	public String </a:t>
            </a:r>
            <a:r>
              <a:rPr lang="en-US" altLang="ko-KR" sz="1800" dirty="0" err="1"/>
              <a:t>getInput</a:t>
            </a:r>
            <a:r>
              <a:rPr lang="en-US" altLang="ko-KR" sz="1800" dirty="0"/>
              <a:t>() {</a:t>
            </a:r>
          </a:p>
          <a:p>
            <a:pPr defTabSz="180000"/>
            <a:r>
              <a:rPr lang="en-US" altLang="ko-KR" sz="1800" b="1" dirty="0"/>
              <a:t>		if(</a:t>
            </a:r>
            <a:r>
              <a:rPr lang="en-US" altLang="ko-KR" sz="1800" b="1" dirty="0" err="1"/>
              <a:t>tf.getText</a:t>
            </a:r>
            <a:r>
              <a:rPr lang="en-US" altLang="ko-KR" sz="1800" b="1" dirty="0"/>
              <a:t>().length() == 0) return null;</a:t>
            </a:r>
          </a:p>
          <a:p>
            <a:pPr defTabSz="180000"/>
            <a:r>
              <a:rPr lang="en-US" altLang="ko-KR" sz="1800" b="1" dirty="0"/>
              <a:t>		else return </a:t>
            </a:r>
            <a:r>
              <a:rPr lang="en-US" altLang="ko-KR" sz="1800" b="1" dirty="0" err="1"/>
              <a:t>tf.getText</a:t>
            </a:r>
            <a:r>
              <a:rPr lang="en-US" altLang="ko-KR" sz="1800" b="1" dirty="0"/>
              <a:t>();</a:t>
            </a:r>
          </a:p>
          <a:p>
            <a:pPr defTabSz="180000"/>
            <a:r>
              <a:rPr lang="en-US" altLang="ko-KR" sz="1800" dirty="0"/>
              <a:t>	}</a:t>
            </a:r>
          </a:p>
          <a:p>
            <a:pPr defTabSz="180000"/>
            <a:r>
              <a:rPr lang="en-US" altLang="ko-KR" sz="1800" dirty="0"/>
              <a:t>}</a:t>
            </a:r>
          </a:p>
          <a:p>
            <a:pPr defTabSz="180000"/>
            <a:endParaRPr lang="en-US" altLang="ko-KR" sz="1800" dirty="0"/>
          </a:p>
          <a:p>
            <a:pPr defTabSz="180000"/>
            <a:r>
              <a:rPr lang="en-US" altLang="ko-KR" sz="1800" b="1" dirty="0"/>
              <a:t>public class DialogEx2 extends </a:t>
            </a:r>
            <a:r>
              <a:rPr lang="en-US" altLang="ko-KR" sz="1800" b="1" dirty="0" err="1"/>
              <a:t>JFrame</a:t>
            </a:r>
            <a:r>
              <a:rPr lang="en-US" altLang="ko-KR" sz="1800" b="1" dirty="0"/>
              <a:t> {</a:t>
            </a:r>
          </a:p>
          <a:p>
            <a:pPr defTabSz="180000"/>
            <a:r>
              <a:rPr lang="nn-NO" altLang="ko-KR" sz="1800" dirty="0"/>
              <a:t>	</a:t>
            </a:r>
            <a:r>
              <a:rPr lang="en-US" altLang="ko-KR" sz="1800" dirty="0"/>
              <a:t>private </a:t>
            </a:r>
            <a:r>
              <a:rPr lang="nn-NO" altLang="ko-KR" sz="1800" dirty="0"/>
              <a:t>MyModalDialog dialog;</a:t>
            </a:r>
          </a:p>
          <a:p>
            <a:pPr defTabSz="180000"/>
            <a:r>
              <a:rPr lang="nn-NO" altLang="ko-KR" sz="1800" dirty="0"/>
              <a:t> </a:t>
            </a:r>
            <a:r>
              <a:rPr lang="en-US" altLang="ko-KR" sz="1800" b="1" dirty="0"/>
              <a:t>	public DialogEx2() {</a:t>
            </a:r>
          </a:p>
          <a:p>
            <a:pPr defTabSz="180000"/>
            <a:r>
              <a:rPr lang="en-US" altLang="ko-KR" sz="1800" b="1" dirty="0"/>
              <a:t>		super("DialogEx2 </a:t>
            </a:r>
            <a:r>
              <a:rPr lang="ko-KR" altLang="en-US" sz="1800" b="1" dirty="0"/>
              <a:t>예제 프레임</a:t>
            </a:r>
            <a:r>
              <a:rPr lang="en-US" altLang="ko-KR" sz="1800" b="1" dirty="0"/>
              <a:t>");</a:t>
            </a:r>
          </a:p>
          <a:p>
            <a:pPr defTabSz="180000"/>
            <a:r>
              <a:rPr lang="en-US" altLang="ko-KR" sz="1800" dirty="0"/>
              <a:t>		</a:t>
            </a:r>
            <a:r>
              <a:rPr lang="en-US" altLang="ko-KR" sz="1800" dirty="0" err="1"/>
              <a:t>setDefaultCloseOperation</a:t>
            </a:r>
            <a:r>
              <a:rPr lang="en-US" altLang="ko-KR" sz="1800" dirty="0"/>
              <a:t>(</a:t>
            </a:r>
            <a:r>
              <a:rPr lang="en-US" altLang="ko-KR" sz="1800" dirty="0" err="1"/>
              <a:t>JFrame.</a:t>
            </a:r>
            <a:r>
              <a:rPr lang="en-US" altLang="ko-KR" sz="1800" i="1" dirty="0" err="1"/>
              <a:t>EXIT_ON_CLOSE</a:t>
            </a:r>
            <a:r>
              <a:rPr lang="en-US" altLang="ko-KR" sz="1800" i="1" dirty="0"/>
              <a:t>);</a:t>
            </a:r>
          </a:p>
          <a:p>
            <a:pPr defTabSz="180000"/>
            <a:r>
              <a:rPr lang="en-US" altLang="ko-KR" sz="1800" dirty="0"/>
              <a:t>		</a:t>
            </a:r>
            <a:r>
              <a:rPr lang="en-US" altLang="ko-KR" sz="1800" dirty="0" err="1"/>
              <a:t>JButton</a:t>
            </a:r>
            <a:r>
              <a:rPr lang="en-US" altLang="ko-KR" sz="1800" dirty="0"/>
              <a:t> </a:t>
            </a:r>
            <a:r>
              <a:rPr lang="en-US" altLang="ko-KR" sz="1800" dirty="0" err="1"/>
              <a:t>btn</a:t>
            </a:r>
            <a:r>
              <a:rPr lang="en-US" altLang="ko-KR" sz="1800" dirty="0"/>
              <a:t>  = </a:t>
            </a:r>
            <a:r>
              <a:rPr lang="en-US" altLang="ko-KR" sz="1800" b="1" dirty="0"/>
              <a:t>new </a:t>
            </a:r>
            <a:r>
              <a:rPr lang="en-US" altLang="ko-KR" sz="1800" b="1" dirty="0" err="1"/>
              <a:t>JButton</a:t>
            </a:r>
            <a:r>
              <a:rPr lang="en-US" altLang="ko-KR" sz="1800" b="1" dirty="0"/>
              <a:t>("Show Modal Dialog");</a:t>
            </a:r>
          </a:p>
          <a:p>
            <a:pPr defTabSz="180000"/>
            <a:endParaRPr lang="en-US" altLang="ko-KR" sz="1800" b="1" dirty="0"/>
          </a:p>
          <a:p>
            <a:pPr defTabSz="180000"/>
            <a:r>
              <a:rPr lang="nn-NO" altLang="ko-KR" sz="1800" dirty="0"/>
              <a:t>		dialog = new MyModalDialog(this, "Test Modal Dialog</a:t>
            </a:r>
            <a:r>
              <a:rPr lang="nn-NO" altLang="ko-KR" sz="1800" dirty="0" smtClean="0"/>
              <a:t>");</a:t>
            </a:r>
          </a:p>
          <a:p>
            <a:pPr defTabSz="180000"/>
            <a:r>
              <a:rPr lang="ko-KR" altLang="en-US" sz="1800" dirty="0" smtClean="0"/>
              <a:t>       </a:t>
            </a:r>
            <a:r>
              <a:rPr lang="en-US" altLang="ko-KR" sz="1800" dirty="0" smtClean="0"/>
              <a:t>// </a:t>
            </a:r>
            <a:r>
              <a:rPr lang="ko-KR" altLang="en-US" sz="1800" dirty="0" smtClean="0"/>
              <a:t>다이얼로그를 </a:t>
            </a:r>
            <a:r>
              <a:rPr lang="ko-KR" altLang="en-US" sz="1800" dirty="0"/>
              <a:t>출력하려면 </a:t>
            </a:r>
            <a:r>
              <a:rPr lang="en-US" altLang="ko-KR" sz="1800" dirty="0" err="1"/>
              <a:t>setVisible</a:t>
            </a:r>
            <a:r>
              <a:rPr lang="en-US" altLang="ko-KR" sz="1800" dirty="0"/>
              <a:t>(true) </a:t>
            </a:r>
            <a:r>
              <a:rPr lang="ko-KR" altLang="en-US" sz="1800" dirty="0"/>
              <a:t>해주어야 </a:t>
            </a:r>
            <a:r>
              <a:rPr lang="ko-KR" altLang="en-US" sz="1800" dirty="0" smtClean="0"/>
              <a:t>함</a:t>
            </a:r>
            <a:endParaRPr lang="nn-NO" altLang="ko-KR" sz="1800" dirty="0"/>
          </a:p>
        </p:txBody>
      </p:sp>
    </p:spTree>
    <p:extLst>
      <p:ext uri="{BB962C8B-B14F-4D97-AF65-F5344CB8AC3E}">
        <p14:creationId xmlns:p14="http://schemas.microsoft.com/office/powerpoint/2010/main" val="8509279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800" dirty="0">
                <a:solidFill>
                  <a:srgbClr val="000000"/>
                </a:solidFill>
                <a:latin typeface="Times New Roman" pitchFamily="18" charset="0"/>
                <a:ea typeface="굴림" pitchFamily="50" charset="-127"/>
              </a:rPr>
              <a:t>예제 </a:t>
            </a:r>
            <a:r>
              <a:rPr lang="en-US" altLang="ko-KR" sz="2800" dirty="0">
                <a:solidFill>
                  <a:srgbClr val="000000"/>
                </a:solidFill>
                <a:latin typeface="Times New Roman" pitchFamily="18" charset="0"/>
                <a:ea typeface="굴림" pitchFamily="50" charset="-127"/>
              </a:rPr>
              <a:t>14-7: </a:t>
            </a:r>
            <a:r>
              <a:rPr lang="ko-KR" altLang="en-US" sz="2800" dirty="0" err="1">
                <a:solidFill>
                  <a:srgbClr val="000000"/>
                </a:solidFill>
                <a:latin typeface="Times New Roman" pitchFamily="18" charset="0"/>
                <a:ea typeface="굴림" pitchFamily="50" charset="-127"/>
              </a:rPr>
              <a:t>모달</a:t>
            </a:r>
            <a:r>
              <a:rPr lang="ko-KR" altLang="en-US" sz="2800" dirty="0">
                <a:solidFill>
                  <a:srgbClr val="000000"/>
                </a:solidFill>
                <a:latin typeface="Times New Roman" pitchFamily="18" charset="0"/>
                <a:ea typeface="굴림" pitchFamily="50" charset="-127"/>
              </a:rPr>
              <a:t> 다이얼로그로부터 사용자의 입력 값 알아내기</a:t>
            </a:r>
            <a:r>
              <a:rPr lang="en-US" altLang="ko-KR" sz="1800" dirty="0" smtClean="0">
                <a:solidFill>
                  <a:srgbClr val="000000"/>
                </a:solidFill>
                <a:latin typeface="Times New Roman" pitchFamily="18" charset="0"/>
                <a:ea typeface="굴림" pitchFamily="50" charset="-127"/>
              </a:rPr>
              <a:t>(4/4</a:t>
            </a:r>
            <a:r>
              <a:rPr lang="en-US" altLang="ko-KR" sz="1800" dirty="0">
                <a:solidFill>
                  <a:srgbClr val="000000"/>
                </a:solidFill>
                <a:latin typeface="Times New Roman" pitchFamily="18" charset="0"/>
                <a:ea typeface="굴림" pitchFamily="50" charset="-127"/>
              </a:rPr>
              <a:t>)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983432" y="1371442"/>
            <a:ext cx="8928992" cy="51911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700" dirty="0"/>
              <a:t>		</a:t>
            </a:r>
            <a:r>
              <a:rPr lang="en-US" altLang="ko-KR" sz="1700" dirty="0" err="1"/>
              <a:t>btn.addActionListener</a:t>
            </a:r>
            <a:r>
              <a:rPr lang="en-US" altLang="ko-KR" sz="1700" dirty="0"/>
              <a:t>(</a:t>
            </a:r>
            <a:r>
              <a:rPr lang="en-US" altLang="ko-KR" sz="1700" b="1" dirty="0"/>
              <a:t>new </a:t>
            </a:r>
            <a:r>
              <a:rPr lang="en-US" altLang="ko-KR" sz="1700" b="1" dirty="0" err="1"/>
              <a:t>ActionListener</a:t>
            </a:r>
            <a:r>
              <a:rPr lang="en-US" altLang="ko-KR" sz="1700" b="1" dirty="0"/>
              <a:t>() {</a:t>
            </a:r>
          </a:p>
          <a:p>
            <a:pPr defTabSz="180000"/>
            <a:r>
              <a:rPr lang="en-US" altLang="ko-KR" sz="1700" b="1" dirty="0"/>
              <a:t>			public void </a:t>
            </a:r>
            <a:r>
              <a:rPr lang="en-US" altLang="ko-KR" sz="1700" b="1" dirty="0" err="1"/>
              <a:t>actionPerformed</a:t>
            </a:r>
            <a:r>
              <a:rPr lang="en-US" altLang="ko-KR" sz="1700" b="1" dirty="0"/>
              <a:t>(</a:t>
            </a:r>
            <a:r>
              <a:rPr lang="en-US" altLang="ko-KR" sz="1700" b="1" dirty="0" err="1"/>
              <a:t>ActionEvent</a:t>
            </a:r>
            <a:r>
              <a:rPr lang="en-US" altLang="ko-KR" sz="1700" b="1" dirty="0"/>
              <a:t> e) {</a:t>
            </a:r>
          </a:p>
          <a:p>
            <a:pPr defTabSz="180000"/>
            <a:r>
              <a:rPr lang="en-US" altLang="ko-KR" sz="1700" dirty="0"/>
              <a:t>				</a:t>
            </a:r>
            <a:r>
              <a:rPr lang="en-US" altLang="ko-KR" sz="1700" dirty="0" err="1"/>
              <a:t>dialog.setVisible</a:t>
            </a:r>
            <a:r>
              <a:rPr lang="en-US" altLang="ko-KR" sz="1700" dirty="0"/>
              <a:t>(</a:t>
            </a:r>
            <a:r>
              <a:rPr lang="en-US" altLang="ko-KR" sz="1700" b="1" dirty="0"/>
              <a:t>true);</a:t>
            </a:r>
          </a:p>
          <a:p>
            <a:pPr defTabSz="180000"/>
            <a:r>
              <a:rPr lang="en-US" altLang="ko-KR" sz="1700" dirty="0"/>
              <a:t>				// </a:t>
            </a:r>
            <a:r>
              <a:rPr lang="ko-KR" altLang="en-US" sz="1700" dirty="0" err="1"/>
              <a:t>모달</a:t>
            </a:r>
            <a:r>
              <a:rPr lang="ko-KR" altLang="en-US" sz="1700" dirty="0"/>
              <a:t> 다이얼로그이므로 </a:t>
            </a:r>
            <a:r>
              <a:rPr lang="en-US" altLang="ko-KR" sz="1700" dirty="0" err="1" smtClean="0"/>
              <a:t>setVisible</a:t>
            </a:r>
            <a:r>
              <a:rPr lang="en-US" altLang="ko-KR" sz="1700" dirty="0" smtClean="0"/>
              <a:t>(false)</a:t>
            </a:r>
            <a:r>
              <a:rPr lang="ko-KR" altLang="en-US" sz="1700" dirty="0" smtClean="0"/>
              <a:t>로</a:t>
            </a:r>
            <a:r>
              <a:rPr lang="en-US" altLang="ko-KR" sz="1700" dirty="0" smtClean="0"/>
              <a:t> </a:t>
            </a:r>
            <a:r>
              <a:rPr lang="ko-KR" altLang="en-US" sz="1700" dirty="0"/>
              <a:t>다이얼로그가 닫힐 때까지 </a:t>
            </a:r>
            <a:r>
              <a:rPr lang="ko-KR" altLang="en-US" sz="1700" dirty="0" err="1"/>
              <a:t>리턴하지</a:t>
            </a:r>
            <a:r>
              <a:rPr lang="ko-KR" altLang="en-US" sz="1700" dirty="0"/>
              <a:t> 않음</a:t>
            </a:r>
          </a:p>
          <a:p>
            <a:pPr defTabSz="180000">
              <a:spcBef>
                <a:spcPts val="500"/>
              </a:spcBef>
            </a:pPr>
            <a:r>
              <a:rPr lang="en-US" altLang="ko-KR" sz="1700" b="1" dirty="0"/>
              <a:t>				</a:t>
            </a:r>
            <a:r>
              <a:rPr lang="en-US" altLang="ko-KR" sz="1700" dirty="0" smtClean="0"/>
              <a:t>String text = </a:t>
            </a:r>
            <a:r>
              <a:rPr lang="en-US" altLang="ko-KR" sz="1700" dirty="0" err="1" smtClean="0"/>
              <a:t>dialog.getInput</a:t>
            </a:r>
            <a:r>
              <a:rPr lang="en-US" altLang="ko-KR" sz="1700" dirty="0" smtClean="0"/>
              <a:t>();</a:t>
            </a:r>
          </a:p>
          <a:p>
            <a:pPr defTabSz="180000">
              <a:spcBef>
                <a:spcPts val="500"/>
              </a:spcBef>
            </a:pPr>
            <a:r>
              <a:rPr lang="en-US" altLang="ko-KR" sz="1700" b="1" dirty="0"/>
              <a:t>				if(text == null) return;</a:t>
            </a:r>
          </a:p>
          <a:p>
            <a:pPr defTabSz="180000"/>
            <a:r>
              <a:rPr lang="en-US" altLang="ko-KR" sz="1700" b="1" dirty="0"/>
              <a:t>				</a:t>
            </a:r>
            <a:r>
              <a:rPr lang="en-US" altLang="ko-KR" sz="1700" dirty="0" err="1"/>
              <a:t>JButton</a:t>
            </a:r>
            <a:r>
              <a:rPr lang="en-US" altLang="ko-KR" sz="1700" dirty="0"/>
              <a:t> </a:t>
            </a:r>
            <a:r>
              <a:rPr lang="en-US" altLang="ko-KR" sz="1700" dirty="0" err="1"/>
              <a:t>btn</a:t>
            </a:r>
            <a:r>
              <a:rPr lang="en-US" altLang="ko-KR" sz="1700" dirty="0"/>
              <a:t> = (</a:t>
            </a:r>
            <a:r>
              <a:rPr lang="en-US" altLang="ko-KR" sz="1700" dirty="0" err="1"/>
              <a:t>JButton</a:t>
            </a:r>
            <a:r>
              <a:rPr lang="en-US" altLang="ko-KR" sz="1700" dirty="0"/>
              <a:t>)</a:t>
            </a:r>
            <a:r>
              <a:rPr lang="en-US" altLang="ko-KR" sz="1700" dirty="0" err="1"/>
              <a:t>e.getSource</a:t>
            </a:r>
            <a:r>
              <a:rPr lang="en-US" altLang="ko-KR" sz="1700" dirty="0"/>
              <a:t>();</a:t>
            </a:r>
          </a:p>
          <a:p>
            <a:pPr defTabSz="180000"/>
            <a:r>
              <a:rPr lang="en-US" altLang="ko-KR" sz="1700" dirty="0"/>
              <a:t>				</a:t>
            </a:r>
            <a:r>
              <a:rPr lang="en-US" altLang="ko-KR" sz="1700" dirty="0" err="1"/>
              <a:t>btn.setText</a:t>
            </a:r>
            <a:r>
              <a:rPr lang="en-US" altLang="ko-KR" sz="1700" dirty="0"/>
              <a:t>(text);</a:t>
            </a:r>
          </a:p>
          <a:p>
            <a:pPr defTabSz="180000"/>
            <a:r>
              <a:rPr lang="en-US" altLang="ko-KR" sz="1700" dirty="0"/>
              <a:t>			}</a:t>
            </a:r>
          </a:p>
          <a:p>
            <a:pPr defTabSz="180000"/>
            <a:r>
              <a:rPr lang="en-US" altLang="ko-KR" sz="1700" dirty="0"/>
              <a:t>		});</a:t>
            </a:r>
          </a:p>
          <a:p>
            <a:pPr defTabSz="180000"/>
            <a:r>
              <a:rPr lang="en-US" altLang="ko-KR" sz="1700" dirty="0"/>
              <a:t>		</a:t>
            </a:r>
            <a:r>
              <a:rPr lang="en-US" altLang="ko-KR" sz="1700" dirty="0" err="1"/>
              <a:t>getContentPane</a:t>
            </a:r>
            <a:r>
              <a:rPr lang="en-US" altLang="ko-KR" sz="1700" dirty="0"/>
              <a:t>().add(</a:t>
            </a:r>
            <a:r>
              <a:rPr lang="en-US" altLang="ko-KR" sz="1700" dirty="0" err="1"/>
              <a:t>btn</a:t>
            </a:r>
            <a:r>
              <a:rPr lang="en-US" altLang="ko-KR" sz="1700" dirty="0"/>
              <a:t>);</a:t>
            </a:r>
          </a:p>
          <a:p>
            <a:pPr defTabSz="180000"/>
            <a:r>
              <a:rPr lang="en-US" altLang="ko-KR" sz="1700" dirty="0"/>
              <a:t>		</a:t>
            </a:r>
            <a:r>
              <a:rPr lang="en-US" altLang="ko-KR" sz="1700" dirty="0" err="1"/>
              <a:t>setSize</a:t>
            </a:r>
            <a:r>
              <a:rPr lang="en-US" altLang="ko-KR" sz="1700" dirty="0"/>
              <a:t>(250,200);</a:t>
            </a:r>
          </a:p>
          <a:p>
            <a:pPr defTabSz="180000"/>
            <a:r>
              <a:rPr lang="en-US" altLang="ko-KR" sz="1700" dirty="0"/>
              <a:t>		</a:t>
            </a:r>
            <a:r>
              <a:rPr lang="en-US" altLang="ko-KR" sz="1700" dirty="0" err="1"/>
              <a:t>setVisible</a:t>
            </a:r>
            <a:r>
              <a:rPr lang="en-US" altLang="ko-KR" sz="1700" dirty="0"/>
              <a:t>(</a:t>
            </a:r>
            <a:r>
              <a:rPr lang="en-US" altLang="ko-KR" sz="1700" b="1" dirty="0"/>
              <a:t>true);</a:t>
            </a:r>
          </a:p>
          <a:p>
            <a:pPr defTabSz="180000"/>
            <a:r>
              <a:rPr lang="en-US" altLang="ko-KR" sz="1700" dirty="0"/>
              <a:t>	}</a:t>
            </a:r>
          </a:p>
          <a:p>
            <a:pPr defTabSz="180000"/>
            <a:endParaRPr lang="en-US" altLang="ko-KR" sz="1700" dirty="0"/>
          </a:p>
          <a:p>
            <a:pPr defTabSz="180000"/>
            <a:r>
              <a:rPr lang="en-US" altLang="ko-KR" sz="1700" b="1" dirty="0"/>
              <a:t>	public static void main(String[] </a:t>
            </a:r>
            <a:r>
              <a:rPr lang="en-US" altLang="ko-KR" sz="1700" b="1" dirty="0" err="1"/>
              <a:t>args</a:t>
            </a:r>
            <a:r>
              <a:rPr lang="en-US" altLang="ko-KR" sz="1700" b="1" dirty="0"/>
              <a:t>) {</a:t>
            </a:r>
          </a:p>
          <a:p>
            <a:pPr defTabSz="180000"/>
            <a:r>
              <a:rPr lang="en-US" altLang="ko-KR" sz="1700" b="1" dirty="0"/>
              <a:t>		new DialogEx2();</a:t>
            </a:r>
          </a:p>
          <a:p>
            <a:pPr defTabSz="180000"/>
            <a:r>
              <a:rPr lang="en-US" altLang="ko-KR" sz="1700" dirty="0"/>
              <a:t>	}</a:t>
            </a:r>
          </a:p>
          <a:p>
            <a:pPr defTabSz="180000"/>
            <a:r>
              <a:rPr lang="en-US" altLang="ko-KR" sz="1700" dirty="0"/>
              <a:t>}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2104" y="3284984"/>
            <a:ext cx="4968260" cy="227687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7176747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dirty="0" smtClean="0"/>
              <a:t>강의 내용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ts val="2200"/>
              </a:spcBef>
            </a:pPr>
            <a:r>
              <a:rPr lang="ko-KR" altLang="en-US" dirty="0" smtClean="0"/>
              <a:t>메뉴 만들기</a:t>
            </a:r>
            <a:endParaRPr lang="en-US" altLang="ko-KR" dirty="0" smtClean="0"/>
          </a:p>
          <a:p>
            <a:pPr>
              <a:spcBef>
                <a:spcPts val="2200"/>
              </a:spcBef>
            </a:pPr>
            <a:r>
              <a:rPr lang="ko-KR" altLang="en-US" dirty="0" err="1" smtClean="0"/>
              <a:t>툴바</a:t>
            </a:r>
            <a:endParaRPr lang="en-US" altLang="ko-KR" dirty="0" smtClean="0"/>
          </a:p>
          <a:p>
            <a:pPr>
              <a:spcBef>
                <a:spcPts val="2200"/>
              </a:spcBef>
            </a:pPr>
            <a:r>
              <a:rPr lang="ko-KR" altLang="en-US" dirty="0" err="1" smtClean="0"/>
              <a:t>툴팁</a:t>
            </a:r>
            <a:endParaRPr lang="en-US" altLang="ko-KR" dirty="0" smtClean="0"/>
          </a:p>
          <a:p>
            <a:pPr>
              <a:spcBef>
                <a:spcPts val="2200"/>
              </a:spcBef>
            </a:pPr>
            <a:r>
              <a:rPr lang="ko-KR" altLang="en-US" dirty="0" smtClean="0"/>
              <a:t>다이얼로그 만들기</a:t>
            </a:r>
            <a:endParaRPr lang="en-US" altLang="ko-KR" dirty="0" smtClean="0"/>
          </a:p>
          <a:p>
            <a:pPr>
              <a:spcBef>
                <a:spcPts val="2200"/>
              </a:spcBef>
            </a:pPr>
            <a:r>
              <a:rPr lang="ko-KR" altLang="en-US" dirty="0" smtClean="0">
                <a:solidFill>
                  <a:schemeClr val="accent2"/>
                </a:solidFill>
              </a:rPr>
              <a:t>팝업 다이얼로그</a:t>
            </a:r>
            <a:endParaRPr lang="en-US" altLang="ko-KR" dirty="0" smtClean="0">
              <a:solidFill>
                <a:schemeClr val="accent2"/>
              </a:solidFill>
            </a:endParaRPr>
          </a:p>
          <a:p>
            <a:pPr>
              <a:spcBef>
                <a:spcPts val="2200"/>
              </a:spcBef>
            </a:pPr>
            <a:r>
              <a:rPr lang="ko-KR" altLang="en-US" dirty="0" smtClean="0"/>
              <a:t>파일 다이얼로그</a:t>
            </a:r>
            <a:endParaRPr lang="en-US" altLang="ko-KR" dirty="0" smtClean="0"/>
          </a:p>
          <a:p>
            <a:pPr>
              <a:spcBef>
                <a:spcPts val="2200"/>
              </a:spcBef>
            </a:pPr>
            <a:r>
              <a:rPr lang="ko-KR" altLang="en-US" dirty="0" smtClean="0"/>
              <a:t>컬러 다이얼로그</a:t>
            </a:r>
            <a:endParaRPr lang="en-US" altLang="ko-KR" dirty="0" smtClean="0"/>
          </a:p>
          <a:p>
            <a:pPr>
              <a:spcBef>
                <a:spcPts val="2200"/>
              </a:spcBef>
            </a:pPr>
            <a:r>
              <a:rPr lang="ko-KR" altLang="en-US" dirty="0" err="1" smtClean="0"/>
              <a:t>탭팬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218224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200" dirty="0"/>
              <a:t>팝업 다이얼로그와 </a:t>
            </a:r>
            <a:r>
              <a:rPr lang="en-US" altLang="ko-KR" sz="3200" dirty="0" err="1"/>
              <a:t>JOptionPane</a:t>
            </a:r>
            <a:endParaRPr lang="ko-KR" altLang="en-US" sz="32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팝업 다이얼로그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팝업 창으로 사용자에게 메시지를 전달하거나 간단한 문자열을 </a:t>
            </a:r>
            <a:r>
              <a:rPr lang="ko-KR" altLang="en-US" dirty="0" err="1" smtClean="0"/>
              <a:t>입력받는</a:t>
            </a:r>
            <a:r>
              <a:rPr lang="ko-KR" altLang="en-US" dirty="0" smtClean="0"/>
              <a:t> 다이얼로그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스윙에서 </a:t>
            </a:r>
            <a:r>
              <a:rPr lang="ko-KR" altLang="en-US" dirty="0"/>
              <a:t>제공하는 대표적인 팝업 다이얼로그</a:t>
            </a:r>
            <a:endParaRPr lang="en-US" altLang="ko-KR" dirty="0"/>
          </a:p>
          <a:p>
            <a:pPr lvl="2"/>
            <a:r>
              <a:rPr lang="ko-KR" altLang="en-US" dirty="0"/>
              <a:t>입력 다이얼로그</a:t>
            </a:r>
            <a:endParaRPr lang="en-US" altLang="ko-KR" dirty="0"/>
          </a:p>
          <a:p>
            <a:pPr lvl="2"/>
            <a:r>
              <a:rPr lang="ko-KR" altLang="en-US" dirty="0"/>
              <a:t>확인 다이얼로그</a:t>
            </a:r>
            <a:endParaRPr lang="en-US" altLang="ko-KR" dirty="0"/>
          </a:p>
          <a:p>
            <a:pPr lvl="2"/>
            <a:r>
              <a:rPr lang="ko-KR" altLang="en-US" dirty="0"/>
              <a:t>메시지 </a:t>
            </a:r>
            <a:r>
              <a:rPr lang="ko-KR" altLang="en-US" dirty="0" smtClean="0"/>
              <a:t>다이얼로그</a:t>
            </a:r>
            <a:endParaRPr lang="en-US" altLang="ko-KR" dirty="0" smtClean="0"/>
          </a:p>
          <a:p>
            <a:r>
              <a:rPr lang="en-US" altLang="ko-KR" dirty="0" err="1" smtClean="0"/>
              <a:t>JOptionPane</a:t>
            </a:r>
            <a:r>
              <a:rPr lang="en-US" altLang="ko-KR" dirty="0" smtClean="0"/>
              <a:t> </a:t>
            </a:r>
            <a:r>
              <a:rPr lang="ko-KR" altLang="en-US" dirty="0" smtClean="0"/>
              <a:t>클래스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여러 종류의 팝업 다이얼로그를 출력할 수 있는 </a:t>
            </a:r>
            <a:r>
              <a:rPr lang="en-US" altLang="ko-KR" dirty="0" smtClean="0"/>
              <a:t>static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메소드를</a:t>
            </a:r>
            <a:r>
              <a:rPr lang="ko-KR" altLang="en-US" dirty="0" smtClean="0"/>
              <a:t> 제공함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이</a:t>
            </a:r>
            <a:r>
              <a:rPr lang="en-US" altLang="ko-KR" dirty="0" smtClean="0"/>
              <a:t> </a:t>
            </a:r>
            <a:r>
              <a:rPr lang="ko-KR" altLang="en-US" dirty="0" smtClean="0"/>
              <a:t>클래스가 지원하는 팝업 다이얼로그는 전부 </a:t>
            </a:r>
            <a:r>
              <a:rPr lang="ko-KR" altLang="en-US" dirty="0" err="1" smtClean="0"/>
              <a:t>모달</a:t>
            </a:r>
            <a:r>
              <a:rPr lang="ko-KR" altLang="en-US" dirty="0" smtClean="0"/>
              <a:t> 타입임</a:t>
            </a:r>
            <a:endParaRPr lang="en-US" altLang="ko-KR" dirty="0" smtClean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7907363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0000"/>
                </a:solidFill>
              </a:rPr>
              <a:t>입력 다이얼로그</a:t>
            </a:r>
            <a:r>
              <a:rPr lang="en-US" altLang="ko-KR" sz="2400" dirty="0">
                <a:solidFill>
                  <a:srgbClr val="000000"/>
                </a:solidFill>
              </a:rPr>
              <a:t>(1/2)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2000"/>
              </a:spcBef>
            </a:pPr>
            <a:r>
              <a:rPr lang="ko-KR" altLang="en-US" dirty="0"/>
              <a:t>한 줄을 입력 받는 다이얼로그</a:t>
            </a:r>
            <a:endParaRPr lang="en-US" altLang="ko-KR" dirty="0"/>
          </a:p>
          <a:p>
            <a:pPr>
              <a:spcBef>
                <a:spcPts val="2000"/>
              </a:spcBef>
            </a:pPr>
            <a:r>
              <a:rPr lang="ko-KR" altLang="en-US" dirty="0"/>
              <a:t>샘플 코드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2639616" y="2636912"/>
            <a:ext cx="7488832" cy="92333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800" dirty="0"/>
              <a:t>String name = </a:t>
            </a:r>
            <a:r>
              <a:rPr lang="en-US" altLang="ko-KR" sz="1800" b="1" dirty="0" err="1"/>
              <a:t>JOptionPane.showInputDialog</a:t>
            </a:r>
            <a:r>
              <a:rPr lang="en-US" altLang="ko-KR" sz="1800" dirty="0"/>
              <a:t>("</a:t>
            </a:r>
            <a:r>
              <a:rPr lang="ko-KR" altLang="en-US" sz="1800" dirty="0"/>
              <a:t>이름을 입력하세요</a:t>
            </a:r>
            <a:r>
              <a:rPr lang="en-US" altLang="ko-KR" sz="1800" dirty="0"/>
              <a:t>.");</a:t>
            </a:r>
          </a:p>
          <a:p>
            <a:r>
              <a:rPr lang="en-US" altLang="ko-KR" sz="1800" dirty="0"/>
              <a:t>// name</a:t>
            </a:r>
            <a:r>
              <a:rPr lang="ko-KR" altLang="en-US" sz="1800" dirty="0"/>
              <a:t>에 </a:t>
            </a:r>
            <a:r>
              <a:rPr lang="en-US" altLang="ko-KR" sz="1800" dirty="0"/>
              <a:t>“Java Kim”</a:t>
            </a:r>
            <a:r>
              <a:rPr lang="ko-KR" altLang="en-US" sz="1800" dirty="0"/>
              <a:t> 리턴</a:t>
            </a:r>
            <a:endParaRPr lang="en-US" altLang="ko-KR" sz="1800" dirty="0"/>
          </a:p>
          <a:p>
            <a:r>
              <a:rPr lang="en-US" altLang="ko-KR" sz="1800" dirty="0"/>
              <a:t>// </a:t>
            </a:r>
            <a:r>
              <a:rPr lang="ko-KR" altLang="en-US" sz="1800" dirty="0"/>
              <a:t>사용자가 입력 없이 창을 닫으면 </a:t>
            </a:r>
            <a:r>
              <a:rPr lang="en-US" altLang="ko-KR" sz="1800" dirty="0"/>
              <a:t>null </a:t>
            </a:r>
            <a:r>
              <a:rPr lang="ko-KR" altLang="en-US" sz="1800" dirty="0"/>
              <a:t>리턴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1468" y="4174932"/>
            <a:ext cx="4157926" cy="1728192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21124988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0000"/>
                </a:solidFill>
              </a:rPr>
              <a:t>입력 다이얼로그</a:t>
            </a:r>
            <a:r>
              <a:rPr lang="en-US" altLang="ko-KR" sz="2400" dirty="0">
                <a:solidFill>
                  <a:srgbClr val="000000"/>
                </a:solidFill>
              </a:rPr>
              <a:t>(2/2)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JOptionPane</a:t>
            </a:r>
            <a:r>
              <a:rPr lang="ko-KR" altLang="en-US" dirty="0"/>
              <a:t>의 다음 </a:t>
            </a:r>
            <a:r>
              <a:rPr lang="en-US" altLang="ko-KR" dirty="0"/>
              <a:t>static </a:t>
            </a:r>
            <a:r>
              <a:rPr lang="ko-KR" altLang="en-US" dirty="0" err="1"/>
              <a:t>메소드를</a:t>
            </a:r>
            <a:r>
              <a:rPr lang="ko-KR" altLang="en-US" dirty="0"/>
              <a:t> 이용하여 출력</a:t>
            </a:r>
            <a:endParaRPr lang="en-US" altLang="ko-KR" dirty="0"/>
          </a:p>
          <a:p>
            <a:pPr lvl="1"/>
            <a:r>
              <a:rPr lang="en-US" altLang="ko-KR" dirty="0"/>
              <a:t>String </a:t>
            </a:r>
            <a:r>
              <a:rPr lang="en-US" altLang="ko-KR" dirty="0" err="1" smtClean="0"/>
              <a:t>showInputDialog</a:t>
            </a:r>
            <a:r>
              <a:rPr lang="en-US" altLang="ko-KR" dirty="0" smtClean="0"/>
              <a:t>(Object </a:t>
            </a:r>
            <a:r>
              <a:rPr lang="en-US" altLang="ko-KR" dirty="0" err="1"/>
              <a:t>msg</a:t>
            </a:r>
            <a:r>
              <a:rPr lang="en-US" altLang="ko-KR" dirty="0"/>
              <a:t>)</a:t>
            </a:r>
          </a:p>
          <a:p>
            <a:pPr lvl="2"/>
            <a:r>
              <a:rPr lang="en-US" altLang="ko-KR" dirty="0" err="1"/>
              <a:t>msg</a:t>
            </a:r>
            <a:r>
              <a:rPr lang="en-US" altLang="ko-KR" dirty="0"/>
              <a:t>: </a:t>
            </a:r>
            <a:r>
              <a:rPr lang="ko-KR" altLang="en-US" dirty="0"/>
              <a:t>다이얼로그 메시지</a:t>
            </a:r>
            <a:endParaRPr lang="en-US" altLang="ko-KR" dirty="0"/>
          </a:p>
          <a:p>
            <a:pPr lvl="2"/>
            <a:r>
              <a:rPr lang="ko-KR" altLang="en-US" dirty="0"/>
              <a:t>리턴 값</a:t>
            </a:r>
            <a:r>
              <a:rPr lang="en-US" altLang="ko-KR" dirty="0"/>
              <a:t>: </a:t>
            </a:r>
            <a:r>
              <a:rPr lang="ko-KR" altLang="en-US" dirty="0"/>
              <a:t>확인 버튼을 누르면 입력 필드의 값 리턴</a:t>
            </a:r>
            <a:r>
              <a:rPr lang="en-US" altLang="ko-KR" dirty="0"/>
              <a:t>, </a:t>
            </a:r>
            <a:r>
              <a:rPr lang="ko-KR" altLang="en-US" dirty="0"/>
              <a:t>취소나 창을 </a:t>
            </a:r>
            <a:r>
              <a:rPr lang="ko-KR" altLang="en-US" dirty="0" smtClean="0"/>
              <a:t>닫으면 </a:t>
            </a:r>
            <a:r>
              <a:rPr lang="en-US" altLang="ko-KR" dirty="0"/>
              <a:t>null</a:t>
            </a:r>
            <a:r>
              <a:rPr lang="ko-KR" altLang="en-US" dirty="0"/>
              <a:t>을 리턴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421240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확인 </a:t>
            </a:r>
            <a:r>
              <a:rPr lang="ko-KR" altLang="en-US" dirty="0" smtClean="0"/>
              <a:t>다이얼로그</a:t>
            </a:r>
            <a:r>
              <a:rPr lang="en-US" altLang="ko-KR" sz="2400" dirty="0"/>
              <a:t>(1/2)</a:t>
            </a:r>
            <a:endParaRPr lang="en-US" altLang="ko-KR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Autofit/>
          </a:bodyPr>
          <a:lstStyle/>
          <a:p>
            <a:r>
              <a:rPr lang="ko-KR" altLang="en-US" dirty="0" smtClean="0"/>
              <a:t>사용자로부터 </a:t>
            </a:r>
            <a:r>
              <a:rPr lang="en-US" altLang="ko-KR" dirty="0" smtClean="0"/>
              <a:t>Yes/No</a:t>
            </a:r>
            <a:r>
              <a:rPr lang="ko-KR" altLang="en-US" dirty="0" smtClean="0"/>
              <a:t> 등 확인을 입력 받는 다이얼로그</a:t>
            </a:r>
            <a:endParaRPr lang="en-US" altLang="ko-KR" dirty="0" smtClean="0"/>
          </a:p>
          <a:p>
            <a:r>
              <a:rPr lang="ko-KR" altLang="en-US" dirty="0"/>
              <a:t>샘플 코드</a:t>
            </a:r>
            <a:endParaRPr lang="en-US" altLang="ko-KR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1631505" y="2807613"/>
            <a:ext cx="7701473" cy="286232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800" dirty="0" err="1"/>
              <a:t>int</a:t>
            </a:r>
            <a:r>
              <a:rPr lang="en-US" altLang="ko-KR" sz="1800" dirty="0"/>
              <a:t> result = </a:t>
            </a:r>
            <a:r>
              <a:rPr lang="en-US" altLang="ko-KR" sz="1800" b="1" dirty="0" err="1"/>
              <a:t>JOptionPane.showConfirmDialog</a:t>
            </a:r>
            <a:r>
              <a:rPr lang="en-US" altLang="ko-KR" sz="1800" dirty="0"/>
              <a:t>(null, "</a:t>
            </a:r>
            <a:r>
              <a:rPr lang="ko-KR" altLang="en-US" sz="1800" dirty="0"/>
              <a:t>계속할 것입니까</a:t>
            </a:r>
            <a:r>
              <a:rPr lang="en-US" altLang="ko-KR" sz="1800" dirty="0"/>
              <a:t>?", 					"Confirm", </a:t>
            </a:r>
            <a:r>
              <a:rPr lang="en-US" altLang="ko-KR" sz="1800" dirty="0" err="1"/>
              <a:t>JOptionPane.YES_NO_OPTION</a:t>
            </a:r>
            <a:r>
              <a:rPr lang="en-US" altLang="ko-KR" sz="1800" dirty="0"/>
              <a:t>);</a:t>
            </a:r>
          </a:p>
          <a:p>
            <a:pPr defTabSz="180000"/>
            <a:r>
              <a:rPr lang="en-US" altLang="ko-KR" sz="1800" dirty="0"/>
              <a:t>if(result == </a:t>
            </a:r>
            <a:r>
              <a:rPr lang="en-US" altLang="ko-KR" sz="1800" dirty="0" err="1"/>
              <a:t>JOptionPane.CLOSED_OPTION</a:t>
            </a:r>
            <a:r>
              <a:rPr lang="en-US" altLang="ko-KR" sz="1800" dirty="0"/>
              <a:t>) {</a:t>
            </a:r>
          </a:p>
          <a:p>
            <a:pPr defTabSz="180000"/>
            <a:r>
              <a:rPr lang="en-US" altLang="ko-KR" sz="1800" dirty="0"/>
              <a:t>	// </a:t>
            </a:r>
            <a:r>
              <a:rPr lang="ko-KR" altLang="en-US" sz="1800" dirty="0"/>
              <a:t>사용자가 </a:t>
            </a:r>
            <a:r>
              <a:rPr lang="en-US" altLang="ko-KR" sz="1800" dirty="0"/>
              <a:t>"</a:t>
            </a:r>
            <a:r>
              <a:rPr lang="ko-KR" altLang="en-US" sz="1800" dirty="0"/>
              <a:t>예</a:t>
            </a:r>
            <a:r>
              <a:rPr lang="en-US" altLang="ko-KR" sz="1800" dirty="0"/>
              <a:t>"</a:t>
            </a:r>
            <a:r>
              <a:rPr lang="ko-KR" altLang="en-US" sz="1800" dirty="0"/>
              <a:t>나</a:t>
            </a:r>
            <a:r>
              <a:rPr lang="en-US" altLang="ko-KR" sz="1800" dirty="0"/>
              <a:t> "</a:t>
            </a:r>
            <a:r>
              <a:rPr lang="ko-KR" altLang="en-US" sz="1800" dirty="0"/>
              <a:t>아니오</a:t>
            </a:r>
            <a:r>
              <a:rPr lang="en-US" altLang="ko-KR" sz="1800" dirty="0"/>
              <a:t>"</a:t>
            </a:r>
            <a:r>
              <a:rPr lang="ko-KR" altLang="en-US" sz="1800" dirty="0"/>
              <a:t>의</a:t>
            </a:r>
            <a:r>
              <a:rPr lang="en-US" altLang="ko-KR" sz="1800" dirty="0"/>
              <a:t> </a:t>
            </a:r>
            <a:r>
              <a:rPr lang="ko-KR" altLang="en-US" sz="1800" dirty="0" err="1"/>
              <a:t>선택없이</a:t>
            </a:r>
            <a:r>
              <a:rPr lang="ko-KR" altLang="en-US" sz="1800" dirty="0"/>
              <a:t> 다이얼로그 창을 닫은 경우</a:t>
            </a:r>
            <a:endParaRPr lang="en-US" altLang="ko-KR" sz="1800" dirty="0"/>
          </a:p>
          <a:p>
            <a:pPr defTabSz="180000"/>
            <a:r>
              <a:rPr lang="en-US" altLang="ko-KR" sz="1800" dirty="0"/>
              <a:t>}</a:t>
            </a:r>
          </a:p>
          <a:p>
            <a:pPr defTabSz="180000"/>
            <a:r>
              <a:rPr lang="en-US" altLang="ko-KR" sz="1800" dirty="0"/>
              <a:t>else</a:t>
            </a:r>
            <a:r>
              <a:rPr lang="ko-KR" altLang="en-US" sz="1800" dirty="0"/>
              <a:t> </a:t>
            </a:r>
            <a:r>
              <a:rPr lang="en-US" altLang="ko-KR" sz="1800" dirty="0"/>
              <a:t>if(result == </a:t>
            </a:r>
            <a:r>
              <a:rPr lang="en-US" altLang="ko-KR" sz="1800" dirty="0" err="1"/>
              <a:t>JOptionPane.YES_OPTION</a:t>
            </a:r>
            <a:r>
              <a:rPr lang="en-US" altLang="ko-KR" sz="1800" dirty="0"/>
              <a:t>) {</a:t>
            </a:r>
          </a:p>
          <a:p>
            <a:pPr defTabSz="180000"/>
            <a:r>
              <a:rPr lang="en-US" altLang="ko-KR" sz="1800" dirty="0"/>
              <a:t>	// </a:t>
            </a:r>
            <a:r>
              <a:rPr lang="ko-KR" altLang="en-US" sz="1800" dirty="0"/>
              <a:t>사용자가 </a:t>
            </a:r>
            <a:r>
              <a:rPr lang="en-US" altLang="ko-KR" sz="1800" dirty="0"/>
              <a:t>"</a:t>
            </a:r>
            <a:r>
              <a:rPr lang="ko-KR" altLang="en-US" sz="1800" dirty="0"/>
              <a:t>예</a:t>
            </a:r>
            <a:r>
              <a:rPr lang="en-US" altLang="ko-KR" sz="1800" dirty="0"/>
              <a:t>"</a:t>
            </a:r>
            <a:r>
              <a:rPr lang="ko-KR" altLang="en-US" sz="1800" dirty="0"/>
              <a:t>를 선택한 경우</a:t>
            </a:r>
            <a:endParaRPr lang="en-US" altLang="ko-KR" sz="1800" dirty="0"/>
          </a:p>
          <a:p>
            <a:pPr defTabSz="180000"/>
            <a:r>
              <a:rPr lang="en-US" altLang="ko-KR" sz="1800" dirty="0"/>
              <a:t>}</a:t>
            </a:r>
          </a:p>
          <a:p>
            <a:pPr defTabSz="180000"/>
            <a:r>
              <a:rPr lang="en-US" altLang="ko-KR" sz="1800" dirty="0"/>
              <a:t>else {	// </a:t>
            </a:r>
            <a:r>
              <a:rPr lang="ko-KR" altLang="en-US" sz="1800" dirty="0"/>
              <a:t>사용자가 </a:t>
            </a:r>
            <a:r>
              <a:rPr lang="en-US" altLang="ko-KR" sz="1800" dirty="0"/>
              <a:t>"</a:t>
            </a:r>
            <a:r>
              <a:rPr lang="ko-KR" altLang="en-US" sz="1800" dirty="0"/>
              <a:t>아니오</a:t>
            </a:r>
            <a:r>
              <a:rPr lang="en-US" altLang="ko-KR" sz="1800" dirty="0"/>
              <a:t>"</a:t>
            </a:r>
            <a:r>
              <a:rPr lang="ko-KR" altLang="en-US" sz="1800" dirty="0"/>
              <a:t>를 선택한 경우</a:t>
            </a:r>
            <a:endParaRPr lang="en-US" altLang="ko-KR" sz="1800" dirty="0"/>
          </a:p>
          <a:p>
            <a:pPr defTabSz="180000"/>
            <a:r>
              <a:rPr lang="en-US" altLang="ko-KR" sz="1800" dirty="0"/>
              <a:t>}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6120" y="4293096"/>
            <a:ext cx="3384376" cy="23972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4812655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0000"/>
                </a:solidFill>
              </a:rPr>
              <a:t>확인 다이얼로그</a:t>
            </a:r>
            <a:r>
              <a:rPr lang="en-US" altLang="ko-KR" sz="2400" dirty="0">
                <a:solidFill>
                  <a:srgbClr val="000000"/>
                </a:solidFill>
              </a:rPr>
              <a:t>(2/2)</a:t>
            </a:r>
            <a:endParaRPr lang="en-US" altLang="ko-KR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Autofit/>
          </a:bodyPr>
          <a:lstStyle/>
          <a:p>
            <a:r>
              <a:rPr lang="en-US" altLang="ko-KR" dirty="0" err="1" smtClean="0"/>
              <a:t>JOptionPane</a:t>
            </a:r>
            <a:r>
              <a:rPr lang="ko-KR" altLang="en-US" dirty="0"/>
              <a:t>의 </a:t>
            </a:r>
            <a:r>
              <a:rPr lang="ko-KR" altLang="en-US" dirty="0" smtClean="0"/>
              <a:t>다음 </a:t>
            </a:r>
            <a:r>
              <a:rPr lang="en-US" altLang="ko-KR" dirty="0" smtClean="0"/>
              <a:t>static </a:t>
            </a:r>
            <a:r>
              <a:rPr lang="ko-KR" altLang="en-US" dirty="0" err="1" smtClean="0"/>
              <a:t>메소드를</a:t>
            </a:r>
            <a:r>
              <a:rPr lang="ko-KR" altLang="en-US" dirty="0"/>
              <a:t> </a:t>
            </a:r>
            <a:r>
              <a:rPr lang="ko-KR" altLang="en-US" dirty="0" smtClean="0"/>
              <a:t>이용하여 출력</a:t>
            </a:r>
            <a:endParaRPr lang="en-US" altLang="ko-KR" dirty="0"/>
          </a:p>
          <a:p>
            <a:pPr lvl="1"/>
            <a:r>
              <a:rPr lang="en-US" altLang="ko-KR" dirty="0" err="1" smtClean="0"/>
              <a:t>int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showConfirmDialog</a:t>
            </a:r>
            <a:r>
              <a:rPr lang="en-US" altLang="ko-KR" dirty="0" smtClean="0"/>
              <a:t>(Component </a:t>
            </a:r>
            <a:r>
              <a:rPr lang="en-US" altLang="ko-KR" dirty="0" err="1" smtClean="0"/>
              <a:t>parentComponent</a:t>
            </a:r>
            <a:r>
              <a:rPr lang="en-US" altLang="ko-KR" dirty="0" smtClean="0"/>
              <a:t>, Object </a:t>
            </a:r>
            <a:r>
              <a:rPr lang="en-US" altLang="ko-KR" dirty="0" err="1" smtClean="0"/>
              <a:t>msg</a:t>
            </a:r>
            <a:r>
              <a:rPr lang="en-US" altLang="ko-KR" dirty="0" smtClean="0"/>
              <a:t>, String title, 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optionType</a:t>
            </a:r>
            <a:r>
              <a:rPr lang="en-US" altLang="ko-KR" dirty="0" smtClean="0"/>
              <a:t>)  </a:t>
            </a:r>
          </a:p>
          <a:p>
            <a:pPr lvl="2"/>
            <a:r>
              <a:rPr lang="en-US" altLang="ko-KR" dirty="0" err="1" smtClean="0"/>
              <a:t>parentComponent</a:t>
            </a:r>
            <a:r>
              <a:rPr lang="en-US" altLang="ko-KR" dirty="0" smtClean="0"/>
              <a:t>: </a:t>
            </a:r>
            <a:r>
              <a:rPr lang="ko-KR" altLang="en-US" dirty="0" smtClean="0"/>
              <a:t>다이얼로그의 부모 컴포넌트로 다이얼로그가 출력</a:t>
            </a:r>
            <a:r>
              <a:rPr lang="ko-KR" altLang="en-US" dirty="0"/>
              <a:t>되</a:t>
            </a:r>
            <a:r>
              <a:rPr lang="ko-KR" altLang="en-US" dirty="0" smtClean="0"/>
              <a:t>는 영역의 범위 지정</a:t>
            </a:r>
            <a:r>
              <a:rPr lang="en-US" altLang="ko-KR" dirty="0" smtClean="0"/>
              <a:t>, null </a:t>
            </a:r>
            <a:r>
              <a:rPr lang="ko-KR" altLang="en-US" dirty="0" smtClean="0"/>
              <a:t>이면 화면 중앙에 출력</a:t>
            </a:r>
            <a:endParaRPr lang="en-US" altLang="ko-KR" dirty="0" smtClean="0"/>
          </a:p>
          <a:p>
            <a:pPr lvl="2"/>
            <a:r>
              <a:rPr lang="en-US" altLang="ko-KR" dirty="0" err="1" smtClean="0"/>
              <a:t>msg</a:t>
            </a:r>
            <a:r>
              <a:rPr lang="en-US" altLang="ko-KR" dirty="0" smtClean="0"/>
              <a:t>: </a:t>
            </a:r>
            <a:r>
              <a:rPr lang="ko-KR" altLang="en-US" dirty="0" smtClean="0"/>
              <a:t>다이얼로그 메시지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title: </a:t>
            </a:r>
            <a:r>
              <a:rPr lang="ko-KR" altLang="en-US" dirty="0" smtClean="0"/>
              <a:t>다이얼로그 타이틀</a:t>
            </a:r>
            <a:endParaRPr lang="en-US" altLang="ko-KR" dirty="0" smtClean="0"/>
          </a:p>
          <a:p>
            <a:pPr lvl="2"/>
            <a:r>
              <a:rPr lang="en-US" altLang="ko-KR" dirty="0" err="1" smtClean="0"/>
              <a:t>optionType</a:t>
            </a:r>
            <a:r>
              <a:rPr lang="en-US" altLang="ko-KR" dirty="0" smtClean="0"/>
              <a:t>: </a:t>
            </a:r>
            <a:r>
              <a:rPr lang="ko-KR" altLang="en-US" dirty="0" smtClean="0"/>
              <a:t>다이얼로그 옵션 종류 지정</a:t>
            </a:r>
            <a:endParaRPr lang="en-US" altLang="ko-KR" dirty="0" smtClean="0"/>
          </a:p>
          <a:p>
            <a:pPr lvl="3"/>
            <a:r>
              <a:rPr lang="en-US" altLang="ko-KR" sz="1400" dirty="0"/>
              <a:t>YES_NO_OPTION, YES_NO_CANCEL_OPTION, OK_CANCEL_OPTION</a:t>
            </a:r>
          </a:p>
          <a:p>
            <a:pPr lvl="2"/>
            <a:r>
              <a:rPr lang="ko-KR" altLang="en-US" dirty="0" smtClean="0"/>
              <a:t>리턴 </a:t>
            </a:r>
            <a:r>
              <a:rPr lang="ko-KR" altLang="en-US" dirty="0"/>
              <a:t>값</a:t>
            </a:r>
            <a:r>
              <a:rPr lang="en-US" altLang="ko-KR" dirty="0"/>
              <a:t>: </a:t>
            </a:r>
            <a:r>
              <a:rPr lang="ko-KR" altLang="en-US" dirty="0"/>
              <a:t>사</a:t>
            </a:r>
            <a:r>
              <a:rPr lang="ko-KR" altLang="en-US" dirty="0" smtClean="0"/>
              <a:t>용자가 선택한 옵션 종류</a:t>
            </a:r>
            <a:endParaRPr lang="en-US" altLang="ko-KR" dirty="0" smtClean="0"/>
          </a:p>
          <a:p>
            <a:pPr lvl="3"/>
            <a:r>
              <a:rPr lang="en-US" altLang="ko-KR" sz="1400" dirty="0"/>
              <a:t>YES_OPTION, NO_OPTION, CANCEL_OPTION, OK_OPTION, CLOSED_OPTION</a:t>
            </a:r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78849820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메시지 </a:t>
            </a:r>
            <a:r>
              <a:rPr lang="ko-KR" altLang="en-US" dirty="0" smtClean="0"/>
              <a:t>다이얼로그</a:t>
            </a:r>
            <a:r>
              <a:rPr lang="en-US" altLang="ko-KR" sz="2400" dirty="0"/>
              <a:t>(1/2)</a:t>
            </a:r>
            <a:endParaRPr lang="en-US" altLang="ko-KR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Autofit/>
          </a:bodyPr>
          <a:lstStyle/>
          <a:p>
            <a:r>
              <a:rPr lang="ko-KR" altLang="en-US" dirty="0" smtClean="0"/>
              <a:t>단순 메시지를 출력하는 다이얼로그</a:t>
            </a:r>
            <a:endParaRPr lang="en-US" altLang="ko-KR" dirty="0" smtClean="0"/>
          </a:p>
          <a:p>
            <a:r>
              <a:rPr lang="ko-KR" altLang="en-US" dirty="0"/>
              <a:t>샘플 코드</a:t>
            </a:r>
            <a:endParaRPr lang="en-US" altLang="ko-KR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2711625" y="2780929"/>
            <a:ext cx="7008655" cy="6463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800" b="1" dirty="0" err="1"/>
              <a:t>JOptionPane.showMessageDialog</a:t>
            </a:r>
            <a:r>
              <a:rPr lang="en-US" altLang="ko-KR" sz="1800" dirty="0"/>
              <a:t>(null, "</a:t>
            </a:r>
            <a:r>
              <a:rPr lang="ko-KR" altLang="en-US" sz="1800" dirty="0"/>
              <a:t>조심하세요</a:t>
            </a:r>
            <a:r>
              <a:rPr lang="en-US" altLang="ko-KR" sz="1800" dirty="0"/>
              <a:t>", "Message", </a:t>
            </a:r>
          </a:p>
          <a:p>
            <a:pPr defTabSz="180000"/>
            <a:r>
              <a:rPr lang="en-US" altLang="ko-KR" sz="1800" dirty="0"/>
              <a:t>					</a:t>
            </a:r>
            <a:r>
              <a:rPr lang="en-US" altLang="ko-KR" sz="1800" dirty="0" err="1"/>
              <a:t>JOptionPane.ERROR_MESSAGE</a:t>
            </a:r>
            <a:r>
              <a:rPr lang="en-US" altLang="ko-KR" sz="1800" dirty="0"/>
              <a:t>); </a:t>
            </a:r>
            <a:endParaRPr lang="ko-KR" altLang="en-US" sz="18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1475" y="3984337"/>
            <a:ext cx="3114545" cy="1296144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550259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0000"/>
                </a:solidFill>
              </a:rPr>
              <a:t>메뉴 만드는 과정</a:t>
            </a:r>
            <a:r>
              <a:rPr lang="en-US" altLang="ko-KR" sz="2400" dirty="0">
                <a:solidFill>
                  <a:srgbClr val="000000"/>
                </a:solidFill>
              </a:rPr>
              <a:t>(3/3)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1" t="46792" r="68365"/>
          <a:stretch/>
        </p:blipFill>
        <p:spPr>
          <a:xfrm>
            <a:off x="2209801" y="1772817"/>
            <a:ext cx="3958208" cy="3782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08414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0000"/>
                </a:solidFill>
              </a:rPr>
              <a:t>메시지 다이얼로그</a:t>
            </a:r>
            <a:r>
              <a:rPr lang="en-US" altLang="ko-KR" sz="2400" dirty="0">
                <a:solidFill>
                  <a:srgbClr val="000000"/>
                </a:solidFill>
              </a:rPr>
              <a:t>(2/2)</a:t>
            </a:r>
            <a:endParaRPr lang="en-US" altLang="ko-KR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Autofit/>
          </a:bodyPr>
          <a:lstStyle/>
          <a:p>
            <a:r>
              <a:rPr lang="en-US" altLang="ko-KR" dirty="0" err="1" smtClean="0"/>
              <a:t>JOptionPane</a:t>
            </a:r>
            <a:r>
              <a:rPr lang="ko-KR" altLang="en-US" dirty="0"/>
              <a:t>의 </a:t>
            </a:r>
            <a:r>
              <a:rPr lang="ko-KR" altLang="en-US" dirty="0" smtClean="0"/>
              <a:t>다음 </a:t>
            </a:r>
            <a:r>
              <a:rPr lang="en-US" altLang="ko-KR" dirty="0" smtClean="0"/>
              <a:t>static </a:t>
            </a:r>
            <a:r>
              <a:rPr lang="ko-KR" altLang="en-US" dirty="0" err="1" smtClean="0"/>
              <a:t>메소드를</a:t>
            </a:r>
            <a:r>
              <a:rPr lang="ko-KR" altLang="en-US" dirty="0" smtClean="0"/>
              <a:t> 이용하여 출력</a:t>
            </a:r>
            <a:endParaRPr lang="en-US" altLang="ko-KR" dirty="0"/>
          </a:p>
          <a:p>
            <a:pPr lvl="1"/>
            <a:r>
              <a:rPr lang="en-US" altLang="ko-KR" dirty="0" smtClean="0"/>
              <a:t>void </a:t>
            </a:r>
            <a:r>
              <a:rPr lang="en-US" altLang="ko-KR" dirty="0" err="1" smtClean="0"/>
              <a:t>showMessageDialog</a:t>
            </a:r>
            <a:r>
              <a:rPr lang="en-US" altLang="ko-KR" dirty="0" smtClean="0"/>
              <a:t>(Component </a:t>
            </a:r>
            <a:r>
              <a:rPr lang="en-US" altLang="ko-KR" dirty="0" err="1" smtClean="0"/>
              <a:t>parentComponent</a:t>
            </a:r>
            <a:r>
              <a:rPr lang="en-US" altLang="ko-KR" dirty="0" smtClean="0"/>
              <a:t>, Object </a:t>
            </a:r>
            <a:r>
              <a:rPr lang="en-US" altLang="ko-KR" dirty="0" err="1" smtClean="0"/>
              <a:t>msg</a:t>
            </a:r>
            <a:r>
              <a:rPr lang="en-US" altLang="ko-KR" dirty="0" smtClean="0"/>
              <a:t>, String title, 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messageType</a:t>
            </a:r>
            <a:r>
              <a:rPr lang="en-US" altLang="ko-KR" dirty="0" smtClean="0"/>
              <a:t>)</a:t>
            </a:r>
          </a:p>
          <a:p>
            <a:pPr lvl="2"/>
            <a:r>
              <a:rPr lang="en-US" altLang="ko-KR" dirty="0" err="1" smtClean="0"/>
              <a:t>messageType</a:t>
            </a:r>
            <a:r>
              <a:rPr lang="en-US" altLang="ko-KR" dirty="0" smtClean="0"/>
              <a:t>: </a:t>
            </a:r>
            <a:r>
              <a:rPr lang="ko-KR" altLang="en-US" dirty="0" smtClean="0"/>
              <a:t>다이얼로그의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종</a:t>
            </a:r>
            <a:r>
              <a:rPr lang="ko-KR" altLang="en-US" dirty="0"/>
              <a:t>류</a:t>
            </a:r>
            <a:endParaRPr lang="en-US" altLang="ko-KR" dirty="0"/>
          </a:p>
          <a:p>
            <a:pPr lvl="3"/>
            <a:r>
              <a:rPr lang="en-US" altLang="ko-KR" sz="1400" dirty="0"/>
              <a:t>ERROR_MESSAGE, INFORMATION_MESSAGE, WARNING_MESSAGE, QUESTION_MESSAGE, PLAIN_MESSAGE</a:t>
            </a:r>
          </a:p>
          <a:p>
            <a:pPr lvl="2"/>
            <a:r>
              <a:rPr lang="ko-KR" altLang="en-US" dirty="0"/>
              <a:t>리턴 </a:t>
            </a:r>
            <a:r>
              <a:rPr lang="ko-KR" altLang="en-US" dirty="0" smtClean="0"/>
              <a:t>값</a:t>
            </a:r>
            <a:r>
              <a:rPr lang="en-US" altLang="ko-KR" dirty="0" smtClean="0"/>
              <a:t> </a:t>
            </a:r>
            <a:r>
              <a:rPr lang="ko-KR" altLang="en-US" dirty="0" smtClean="0"/>
              <a:t>없음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즉 확인 버튼을 누르거나 창을 닫으면 단순 </a:t>
            </a:r>
            <a:r>
              <a:rPr lang="ko-KR" altLang="en-US" dirty="0" err="1" smtClean="0"/>
              <a:t>리턴함</a:t>
            </a:r>
            <a:endParaRPr lang="ko-KR" altLang="en-US" dirty="0"/>
          </a:p>
          <a:p>
            <a:pPr lvl="2"/>
            <a:endParaRPr lang="en-US" altLang="ko-KR" dirty="0"/>
          </a:p>
          <a:p>
            <a:pPr lvl="2"/>
            <a:endParaRPr lang="en-US" altLang="ko-KR" sz="1400" dirty="0"/>
          </a:p>
          <a:p>
            <a:pPr lvl="2"/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74419335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eaLnBrk="1" hangingPunct="1"/>
            <a:r>
              <a:rPr lang="ko-KR" altLang="en-US" sz="2800" dirty="0">
                <a:solidFill>
                  <a:srgbClr val="000000"/>
                </a:solidFill>
                <a:latin typeface="Times New Roman" pitchFamily="18" charset="0"/>
                <a:ea typeface="굴림" pitchFamily="50" charset="-127"/>
                <a:cs typeface="+mn-cs"/>
              </a:rPr>
              <a:t>예제 </a:t>
            </a:r>
            <a:r>
              <a:rPr lang="en-US" altLang="ko-KR" sz="2800" dirty="0">
                <a:solidFill>
                  <a:srgbClr val="000000"/>
                </a:solidFill>
                <a:latin typeface="Times New Roman" pitchFamily="18" charset="0"/>
                <a:ea typeface="굴림" pitchFamily="50" charset="-127"/>
                <a:cs typeface="+mn-cs"/>
              </a:rPr>
              <a:t>14-8 : </a:t>
            </a:r>
            <a:r>
              <a:rPr lang="en-US" altLang="ko-KR" sz="2800" dirty="0" err="1">
                <a:solidFill>
                  <a:srgbClr val="000000"/>
                </a:solidFill>
                <a:latin typeface="Times New Roman" pitchFamily="18" charset="0"/>
                <a:ea typeface="굴림" pitchFamily="50" charset="-127"/>
                <a:cs typeface="+mn-cs"/>
              </a:rPr>
              <a:t>JOptionPane</a:t>
            </a:r>
            <a:r>
              <a:rPr lang="ko-KR" altLang="en-US" sz="2800" dirty="0">
                <a:solidFill>
                  <a:srgbClr val="000000"/>
                </a:solidFill>
                <a:latin typeface="Times New Roman" pitchFamily="18" charset="0"/>
                <a:ea typeface="굴림" pitchFamily="50" charset="-127"/>
                <a:cs typeface="+mn-cs"/>
              </a:rPr>
              <a:t>을</a:t>
            </a:r>
            <a:r>
              <a:rPr lang="en-US" altLang="ko-KR" sz="2800" dirty="0">
                <a:solidFill>
                  <a:srgbClr val="000000"/>
                </a:solidFill>
                <a:latin typeface="Times New Roman" pitchFamily="18" charset="0"/>
                <a:ea typeface="굴림" pitchFamily="50" charset="-127"/>
                <a:cs typeface="+mn-cs"/>
              </a:rPr>
              <a:t> </a:t>
            </a:r>
            <a:r>
              <a:rPr lang="ko-KR" altLang="en-US" sz="2800" dirty="0">
                <a:solidFill>
                  <a:srgbClr val="000000"/>
                </a:solidFill>
                <a:latin typeface="Times New Roman" pitchFamily="18" charset="0"/>
                <a:ea typeface="굴림" pitchFamily="50" charset="-127"/>
                <a:cs typeface="+mn-cs"/>
              </a:rPr>
              <a:t>사용한 팝업 다이얼로그 작성</a:t>
            </a:r>
            <a:r>
              <a:rPr lang="en-US" altLang="ko-KR" sz="1800" dirty="0">
                <a:solidFill>
                  <a:srgbClr val="000000"/>
                </a:solidFill>
                <a:latin typeface="Times New Roman" pitchFamily="18" charset="0"/>
                <a:ea typeface="굴림" pitchFamily="50" charset="-127"/>
                <a:cs typeface="+mn-cs"/>
              </a:rPr>
              <a:t>(1/6</a:t>
            </a:r>
            <a:r>
              <a:rPr lang="en-US" altLang="ko-KR" sz="1800" dirty="0" smtClean="0">
                <a:solidFill>
                  <a:srgbClr val="000000"/>
                </a:solidFill>
                <a:latin typeface="Times New Roman" pitchFamily="18" charset="0"/>
                <a:ea typeface="굴림" pitchFamily="50" charset="-127"/>
                <a:cs typeface="+mn-cs"/>
              </a:rPr>
              <a:t>)</a:t>
            </a:r>
            <a:endParaRPr lang="ko-KR" altLang="en-US" sz="18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9617" y="1484785"/>
            <a:ext cx="6910255" cy="5199647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196548239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800" dirty="0">
                <a:solidFill>
                  <a:srgbClr val="000000"/>
                </a:solidFill>
                <a:latin typeface="Times New Roman" pitchFamily="18" charset="0"/>
                <a:ea typeface="굴림" pitchFamily="50" charset="-127"/>
              </a:rPr>
              <a:t>예제 </a:t>
            </a:r>
            <a:r>
              <a:rPr lang="en-US" altLang="ko-KR" sz="2800" dirty="0">
                <a:solidFill>
                  <a:srgbClr val="000000"/>
                </a:solidFill>
                <a:latin typeface="Times New Roman" pitchFamily="18" charset="0"/>
                <a:ea typeface="굴림" pitchFamily="50" charset="-127"/>
              </a:rPr>
              <a:t>14-8 : </a:t>
            </a:r>
            <a:r>
              <a:rPr lang="en-US" altLang="ko-KR" sz="2800" dirty="0" err="1">
                <a:solidFill>
                  <a:srgbClr val="000000"/>
                </a:solidFill>
                <a:latin typeface="Times New Roman" pitchFamily="18" charset="0"/>
                <a:ea typeface="굴림" pitchFamily="50" charset="-127"/>
              </a:rPr>
              <a:t>JOptionPane</a:t>
            </a:r>
            <a:r>
              <a:rPr lang="ko-KR" altLang="en-US" sz="2800" dirty="0">
                <a:solidFill>
                  <a:srgbClr val="000000"/>
                </a:solidFill>
                <a:latin typeface="Times New Roman" pitchFamily="18" charset="0"/>
                <a:ea typeface="굴림" pitchFamily="50" charset="-127"/>
              </a:rPr>
              <a:t>을</a:t>
            </a:r>
            <a:r>
              <a:rPr lang="en-US" altLang="ko-KR" sz="2800" dirty="0">
                <a:solidFill>
                  <a:srgbClr val="000000"/>
                </a:solidFill>
                <a:latin typeface="Times New Roman" pitchFamily="18" charset="0"/>
                <a:ea typeface="굴림" pitchFamily="50" charset="-127"/>
              </a:rPr>
              <a:t> </a:t>
            </a:r>
            <a:r>
              <a:rPr lang="ko-KR" altLang="en-US" sz="2800" dirty="0">
                <a:solidFill>
                  <a:srgbClr val="000000"/>
                </a:solidFill>
                <a:latin typeface="Times New Roman" pitchFamily="18" charset="0"/>
                <a:ea typeface="굴림" pitchFamily="50" charset="-127"/>
              </a:rPr>
              <a:t>사용한 팝업 다이얼로그 작성</a:t>
            </a:r>
            <a:r>
              <a:rPr lang="en-US" altLang="ko-KR" sz="1800" dirty="0" smtClean="0">
                <a:solidFill>
                  <a:srgbClr val="000000"/>
                </a:solidFill>
                <a:latin typeface="Times New Roman" pitchFamily="18" charset="0"/>
                <a:ea typeface="굴림" pitchFamily="50" charset="-127"/>
              </a:rPr>
              <a:t>(2/6</a:t>
            </a:r>
            <a:r>
              <a:rPr lang="en-US" altLang="ko-KR" sz="1800" dirty="0">
                <a:solidFill>
                  <a:srgbClr val="000000"/>
                </a:solidFill>
                <a:latin typeface="Times New Roman" pitchFamily="18" charset="0"/>
                <a:ea typeface="굴림" pitchFamily="50" charset="-127"/>
              </a:rPr>
              <a:t>)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9657" y="1412777"/>
            <a:ext cx="6455979" cy="5314465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34004747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800" dirty="0">
                <a:solidFill>
                  <a:srgbClr val="000000"/>
                </a:solidFill>
                <a:latin typeface="Times New Roman" pitchFamily="18" charset="0"/>
                <a:ea typeface="굴림" pitchFamily="50" charset="-127"/>
              </a:rPr>
              <a:t>예제 </a:t>
            </a:r>
            <a:r>
              <a:rPr lang="en-US" altLang="ko-KR" sz="2800" dirty="0">
                <a:solidFill>
                  <a:srgbClr val="000000"/>
                </a:solidFill>
                <a:latin typeface="Times New Roman" pitchFamily="18" charset="0"/>
                <a:ea typeface="굴림" pitchFamily="50" charset="-127"/>
              </a:rPr>
              <a:t>14-8 : </a:t>
            </a:r>
            <a:r>
              <a:rPr lang="en-US" altLang="ko-KR" sz="2800" dirty="0" err="1">
                <a:solidFill>
                  <a:srgbClr val="000000"/>
                </a:solidFill>
                <a:latin typeface="Times New Roman" pitchFamily="18" charset="0"/>
                <a:ea typeface="굴림" pitchFamily="50" charset="-127"/>
              </a:rPr>
              <a:t>JOptionPane</a:t>
            </a:r>
            <a:r>
              <a:rPr lang="ko-KR" altLang="en-US" sz="2800" dirty="0">
                <a:solidFill>
                  <a:srgbClr val="000000"/>
                </a:solidFill>
                <a:latin typeface="Times New Roman" pitchFamily="18" charset="0"/>
                <a:ea typeface="굴림" pitchFamily="50" charset="-127"/>
              </a:rPr>
              <a:t>을</a:t>
            </a:r>
            <a:r>
              <a:rPr lang="en-US" altLang="ko-KR" sz="2800" dirty="0">
                <a:solidFill>
                  <a:srgbClr val="000000"/>
                </a:solidFill>
                <a:latin typeface="Times New Roman" pitchFamily="18" charset="0"/>
                <a:ea typeface="굴림" pitchFamily="50" charset="-127"/>
              </a:rPr>
              <a:t> </a:t>
            </a:r>
            <a:r>
              <a:rPr lang="ko-KR" altLang="en-US" sz="2800" dirty="0">
                <a:solidFill>
                  <a:srgbClr val="000000"/>
                </a:solidFill>
                <a:latin typeface="Times New Roman" pitchFamily="18" charset="0"/>
                <a:ea typeface="굴림" pitchFamily="50" charset="-127"/>
              </a:rPr>
              <a:t>사용한 팝업 다이얼로그 작성</a:t>
            </a:r>
            <a:r>
              <a:rPr lang="en-US" altLang="ko-KR" sz="1800" dirty="0" smtClean="0">
                <a:solidFill>
                  <a:srgbClr val="000000"/>
                </a:solidFill>
                <a:latin typeface="Times New Roman" pitchFamily="18" charset="0"/>
                <a:ea typeface="굴림" pitchFamily="50" charset="-127"/>
              </a:rPr>
              <a:t>(3/6</a:t>
            </a:r>
            <a:r>
              <a:rPr lang="en-US" altLang="ko-KR" sz="1800" dirty="0">
                <a:solidFill>
                  <a:srgbClr val="000000"/>
                </a:solidFill>
                <a:latin typeface="Times New Roman" pitchFamily="18" charset="0"/>
                <a:ea typeface="굴림" pitchFamily="50" charset="-127"/>
              </a:rPr>
              <a:t>)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2211626" y="1316002"/>
            <a:ext cx="6840760" cy="535531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800" dirty="0"/>
              <a:t>import </a:t>
            </a:r>
            <a:r>
              <a:rPr lang="en-US" altLang="ko-KR" sz="1800" dirty="0" err="1"/>
              <a:t>javax.swing</a:t>
            </a:r>
            <a:r>
              <a:rPr lang="en-US" altLang="ko-KR" sz="1800" dirty="0"/>
              <a:t>.*;</a:t>
            </a:r>
          </a:p>
          <a:p>
            <a:pPr defTabSz="180000"/>
            <a:r>
              <a:rPr lang="en-US" altLang="ko-KR" sz="1800" dirty="0"/>
              <a:t>import </a:t>
            </a:r>
            <a:r>
              <a:rPr lang="en-US" altLang="ko-KR" sz="1800" dirty="0" err="1"/>
              <a:t>java.awt.event</a:t>
            </a:r>
            <a:r>
              <a:rPr lang="en-US" altLang="ko-KR" sz="1800" dirty="0"/>
              <a:t>.*;</a:t>
            </a:r>
          </a:p>
          <a:p>
            <a:pPr defTabSz="180000"/>
            <a:r>
              <a:rPr lang="en-US" altLang="ko-KR" sz="1800" dirty="0"/>
              <a:t>import java.awt.*;</a:t>
            </a:r>
          </a:p>
          <a:p>
            <a:pPr defTabSz="180000"/>
            <a:endParaRPr lang="ko-KR" altLang="en-US" sz="1800" dirty="0"/>
          </a:p>
          <a:p>
            <a:pPr defTabSz="180000"/>
            <a:r>
              <a:rPr lang="en-US" altLang="ko-KR" sz="1800" b="1" dirty="0"/>
              <a:t>public class </a:t>
            </a:r>
            <a:r>
              <a:rPr lang="en-US" altLang="ko-KR" sz="1800" b="1" dirty="0" err="1"/>
              <a:t>OptionPaneEx</a:t>
            </a:r>
            <a:r>
              <a:rPr lang="en-US" altLang="ko-KR" sz="1800" b="1" dirty="0"/>
              <a:t> extends </a:t>
            </a:r>
            <a:r>
              <a:rPr lang="en-US" altLang="ko-KR" sz="1800" b="1" dirty="0" err="1"/>
              <a:t>JFrame</a:t>
            </a:r>
            <a:r>
              <a:rPr lang="en-US" altLang="ko-KR" sz="1800" b="1" dirty="0"/>
              <a:t> {</a:t>
            </a:r>
          </a:p>
          <a:p>
            <a:pPr defTabSz="180000"/>
            <a:r>
              <a:rPr lang="en-US" altLang="ko-KR" sz="1800" dirty="0"/>
              <a:t>	public </a:t>
            </a:r>
            <a:r>
              <a:rPr lang="en-US" altLang="ko-KR" sz="1800" dirty="0" err="1"/>
              <a:t>OptionPaneEx</a:t>
            </a:r>
            <a:r>
              <a:rPr lang="en-US" altLang="ko-KR" sz="1800" dirty="0"/>
              <a:t>() {</a:t>
            </a:r>
          </a:p>
          <a:p>
            <a:pPr defTabSz="180000"/>
            <a:r>
              <a:rPr lang="en-US" altLang="ko-KR" sz="1800" dirty="0"/>
              <a:t>		</a:t>
            </a:r>
            <a:r>
              <a:rPr lang="en-US" altLang="ko-KR" sz="1800" dirty="0" err="1"/>
              <a:t>setTitle</a:t>
            </a:r>
            <a:r>
              <a:rPr lang="en-US" altLang="ko-KR" sz="1800" dirty="0"/>
              <a:t>("</a:t>
            </a:r>
            <a:r>
              <a:rPr lang="ko-KR" altLang="en-US" sz="1800" dirty="0"/>
              <a:t>옵션 팬 예제</a:t>
            </a:r>
            <a:r>
              <a:rPr lang="en-US" altLang="ko-KR" sz="1800" dirty="0"/>
              <a:t>");</a:t>
            </a:r>
          </a:p>
          <a:p>
            <a:pPr defTabSz="180000"/>
            <a:r>
              <a:rPr lang="en-US" altLang="ko-KR" sz="1800" dirty="0"/>
              <a:t>		</a:t>
            </a:r>
            <a:r>
              <a:rPr lang="en-US" altLang="ko-KR" sz="1800" dirty="0" err="1"/>
              <a:t>setDefaultCloseOperation</a:t>
            </a:r>
            <a:r>
              <a:rPr lang="en-US" altLang="ko-KR" sz="1800" dirty="0"/>
              <a:t>(</a:t>
            </a:r>
            <a:r>
              <a:rPr lang="en-US" altLang="ko-KR" sz="1800" dirty="0" err="1"/>
              <a:t>JFrame.</a:t>
            </a:r>
            <a:r>
              <a:rPr lang="en-US" altLang="ko-KR" sz="1800" i="1" dirty="0" err="1"/>
              <a:t>EXIT_ON_CLOSE</a:t>
            </a:r>
            <a:r>
              <a:rPr lang="en-US" altLang="ko-KR" sz="1800" i="1" dirty="0"/>
              <a:t>);</a:t>
            </a:r>
          </a:p>
          <a:p>
            <a:pPr defTabSz="180000"/>
            <a:r>
              <a:rPr lang="en-US" altLang="ko-KR" sz="1800" i="1" dirty="0"/>
              <a:t>		</a:t>
            </a:r>
            <a:r>
              <a:rPr lang="en-US" altLang="ko-KR" sz="1800" dirty="0"/>
              <a:t>Container c = </a:t>
            </a:r>
            <a:r>
              <a:rPr lang="en-US" altLang="ko-KR" sz="1800" dirty="0" err="1"/>
              <a:t>getContentPane</a:t>
            </a:r>
            <a:r>
              <a:rPr lang="en-US" altLang="ko-KR" sz="1800" dirty="0"/>
              <a:t>();</a:t>
            </a:r>
          </a:p>
          <a:p>
            <a:pPr defTabSz="180000"/>
            <a:r>
              <a:rPr lang="en-US" altLang="ko-KR" sz="1800" dirty="0"/>
              <a:t>		</a:t>
            </a:r>
            <a:r>
              <a:rPr lang="en-US" altLang="ko-KR" sz="1800" dirty="0" err="1"/>
              <a:t>setSize</a:t>
            </a:r>
            <a:r>
              <a:rPr lang="en-US" altLang="ko-KR" sz="1800" dirty="0"/>
              <a:t>(500,200);</a:t>
            </a:r>
          </a:p>
          <a:p>
            <a:pPr defTabSz="180000"/>
            <a:r>
              <a:rPr lang="en-US" altLang="ko-KR" sz="1800" dirty="0"/>
              <a:t>		</a:t>
            </a:r>
            <a:r>
              <a:rPr lang="en-US" altLang="ko-KR" sz="1800" dirty="0" err="1"/>
              <a:t>c.add</a:t>
            </a:r>
            <a:r>
              <a:rPr lang="en-US" altLang="ko-KR" sz="1800" dirty="0"/>
              <a:t>(</a:t>
            </a:r>
            <a:r>
              <a:rPr lang="en-US" altLang="ko-KR" sz="1800" b="1" dirty="0"/>
              <a:t>new </a:t>
            </a:r>
            <a:r>
              <a:rPr lang="en-US" altLang="ko-KR" sz="1800" b="1" dirty="0" err="1"/>
              <a:t>MyPanel</a:t>
            </a:r>
            <a:r>
              <a:rPr lang="en-US" altLang="ko-KR" sz="1800" b="1" dirty="0"/>
              <a:t>(),	</a:t>
            </a:r>
            <a:r>
              <a:rPr lang="en-US" altLang="ko-KR" sz="1800" b="1" dirty="0" err="1"/>
              <a:t>BorderLayout.</a:t>
            </a:r>
            <a:r>
              <a:rPr lang="en-US" altLang="ko-KR" sz="1800" b="1" i="1" dirty="0" err="1"/>
              <a:t>NORTH</a:t>
            </a:r>
            <a:r>
              <a:rPr lang="en-US" altLang="ko-KR" sz="1800" b="1" i="1" dirty="0"/>
              <a:t>);</a:t>
            </a:r>
          </a:p>
          <a:p>
            <a:pPr defTabSz="180000"/>
            <a:r>
              <a:rPr lang="en-US" altLang="ko-KR" sz="1800" dirty="0"/>
              <a:t>		</a:t>
            </a:r>
            <a:r>
              <a:rPr lang="en-US" altLang="ko-KR" sz="1800" dirty="0" err="1"/>
              <a:t>setVisible</a:t>
            </a:r>
            <a:r>
              <a:rPr lang="en-US" altLang="ko-KR" sz="1800" dirty="0"/>
              <a:t>(true);</a:t>
            </a:r>
          </a:p>
          <a:p>
            <a:pPr defTabSz="180000"/>
            <a:r>
              <a:rPr lang="en-US" altLang="ko-KR" sz="1800" dirty="0"/>
              <a:t>	}</a:t>
            </a:r>
          </a:p>
          <a:p>
            <a:pPr defTabSz="180000"/>
            <a:endParaRPr lang="ko-KR" altLang="en-US" sz="1800" dirty="0"/>
          </a:p>
          <a:p>
            <a:pPr defTabSz="180000"/>
            <a:r>
              <a:rPr lang="en-US" altLang="ko-KR" sz="1800" b="1" dirty="0"/>
              <a:t>	class </a:t>
            </a:r>
            <a:r>
              <a:rPr lang="en-US" altLang="ko-KR" sz="1800" b="1" dirty="0" err="1"/>
              <a:t>MyPanel</a:t>
            </a:r>
            <a:r>
              <a:rPr lang="en-US" altLang="ko-KR" sz="1800" b="1" dirty="0"/>
              <a:t> extends Panel {</a:t>
            </a:r>
          </a:p>
          <a:p>
            <a:pPr defTabSz="180000"/>
            <a:r>
              <a:rPr lang="en-US" altLang="ko-KR" sz="1800" dirty="0"/>
              <a:t>		private </a:t>
            </a:r>
            <a:r>
              <a:rPr lang="en-US" altLang="ko-KR" sz="1800" dirty="0" err="1"/>
              <a:t>JButton</a:t>
            </a:r>
            <a:r>
              <a:rPr lang="en-US" altLang="ko-KR" sz="1800" dirty="0"/>
              <a:t> </a:t>
            </a:r>
            <a:r>
              <a:rPr lang="en-US" altLang="ko-KR" sz="1800" dirty="0" err="1"/>
              <a:t>inputBtn</a:t>
            </a:r>
            <a:r>
              <a:rPr lang="en-US" altLang="ko-KR" sz="1800" dirty="0"/>
              <a:t> = </a:t>
            </a:r>
            <a:r>
              <a:rPr lang="en-US" altLang="ko-KR" sz="1800" b="1" dirty="0"/>
              <a:t>new </a:t>
            </a:r>
            <a:r>
              <a:rPr lang="en-US" altLang="ko-KR" sz="1800" b="1" dirty="0" err="1"/>
              <a:t>JButton</a:t>
            </a:r>
            <a:r>
              <a:rPr lang="en-US" altLang="ko-KR" sz="1800" b="1" dirty="0"/>
              <a:t>("Input Name");</a:t>
            </a:r>
          </a:p>
          <a:p>
            <a:pPr defTabSz="180000"/>
            <a:r>
              <a:rPr lang="en-US" altLang="ko-KR" sz="1800" dirty="0"/>
              <a:t>		private </a:t>
            </a:r>
            <a:r>
              <a:rPr lang="en-US" altLang="ko-KR" sz="1800" dirty="0" err="1"/>
              <a:t>JTextField</a:t>
            </a:r>
            <a:r>
              <a:rPr lang="en-US" altLang="ko-KR" sz="1800" dirty="0"/>
              <a:t> </a:t>
            </a:r>
            <a:r>
              <a:rPr lang="en-US" altLang="ko-KR" sz="1800" dirty="0" err="1"/>
              <a:t>tf</a:t>
            </a:r>
            <a:r>
              <a:rPr lang="en-US" altLang="ko-KR" sz="1800" dirty="0"/>
              <a:t> = </a:t>
            </a:r>
            <a:r>
              <a:rPr lang="en-US" altLang="ko-KR" sz="1800" b="1" dirty="0"/>
              <a:t>new </a:t>
            </a:r>
            <a:r>
              <a:rPr lang="en-US" altLang="ko-KR" sz="1800" b="1" dirty="0" err="1"/>
              <a:t>JTextField</a:t>
            </a:r>
            <a:r>
              <a:rPr lang="en-US" altLang="ko-KR" sz="1800" b="1" dirty="0"/>
              <a:t>(10);</a:t>
            </a:r>
          </a:p>
          <a:p>
            <a:pPr defTabSz="180000"/>
            <a:r>
              <a:rPr lang="en-US" altLang="ko-KR" sz="1800" dirty="0"/>
              <a:t>		private </a:t>
            </a:r>
            <a:r>
              <a:rPr lang="en-US" altLang="ko-KR" sz="1800" dirty="0" err="1"/>
              <a:t>JButton</a:t>
            </a:r>
            <a:r>
              <a:rPr lang="en-US" altLang="ko-KR" sz="1800" dirty="0"/>
              <a:t> </a:t>
            </a:r>
            <a:r>
              <a:rPr lang="en-US" altLang="ko-KR" sz="1800" dirty="0" err="1"/>
              <a:t>confirmBtn</a:t>
            </a:r>
            <a:r>
              <a:rPr lang="en-US" altLang="ko-KR" sz="1800" dirty="0"/>
              <a:t> = </a:t>
            </a:r>
            <a:r>
              <a:rPr lang="en-US" altLang="ko-KR" sz="1800" b="1" dirty="0"/>
              <a:t>new </a:t>
            </a:r>
            <a:r>
              <a:rPr lang="en-US" altLang="ko-KR" sz="1800" b="1" dirty="0" err="1"/>
              <a:t>JButton</a:t>
            </a:r>
            <a:r>
              <a:rPr lang="en-US" altLang="ko-KR" sz="1800" b="1" dirty="0"/>
              <a:t>("Confirm");</a:t>
            </a:r>
          </a:p>
          <a:p>
            <a:pPr defTabSz="180000"/>
            <a:r>
              <a:rPr lang="en-US" altLang="ko-KR" sz="1800" dirty="0"/>
              <a:t>		private </a:t>
            </a:r>
            <a:r>
              <a:rPr lang="en-US" altLang="ko-KR" sz="1800" dirty="0" err="1"/>
              <a:t>JButton</a:t>
            </a:r>
            <a:r>
              <a:rPr lang="en-US" altLang="ko-KR" sz="1800" dirty="0"/>
              <a:t> </a:t>
            </a:r>
            <a:r>
              <a:rPr lang="en-US" altLang="ko-KR" sz="1800" dirty="0" err="1"/>
              <a:t>messageBtn</a:t>
            </a:r>
            <a:r>
              <a:rPr lang="en-US" altLang="ko-KR" sz="1800" dirty="0"/>
              <a:t> = </a:t>
            </a:r>
            <a:r>
              <a:rPr lang="en-US" altLang="ko-KR" sz="1800" b="1" dirty="0"/>
              <a:t>new </a:t>
            </a:r>
            <a:r>
              <a:rPr lang="en-US" altLang="ko-KR" sz="1800" b="1" dirty="0" err="1"/>
              <a:t>JButton</a:t>
            </a:r>
            <a:r>
              <a:rPr lang="en-US" altLang="ko-KR" sz="1800" b="1" dirty="0"/>
              <a:t>("Message");</a:t>
            </a:r>
            <a:r>
              <a:rPr lang="en-US" altLang="ko-KR" sz="1100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334964472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800" dirty="0">
                <a:solidFill>
                  <a:srgbClr val="000000"/>
                </a:solidFill>
                <a:latin typeface="Times New Roman" pitchFamily="18" charset="0"/>
                <a:ea typeface="굴림" pitchFamily="50" charset="-127"/>
              </a:rPr>
              <a:t>예제 </a:t>
            </a:r>
            <a:r>
              <a:rPr lang="en-US" altLang="ko-KR" sz="2800" dirty="0">
                <a:solidFill>
                  <a:srgbClr val="000000"/>
                </a:solidFill>
                <a:latin typeface="Times New Roman" pitchFamily="18" charset="0"/>
                <a:ea typeface="굴림" pitchFamily="50" charset="-127"/>
              </a:rPr>
              <a:t>14-8 : </a:t>
            </a:r>
            <a:r>
              <a:rPr lang="en-US" altLang="ko-KR" sz="2800" dirty="0" err="1">
                <a:solidFill>
                  <a:srgbClr val="000000"/>
                </a:solidFill>
                <a:latin typeface="Times New Roman" pitchFamily="18" charset="0"/>
                <a:ea typeface="굴림" pitchFamily="50" charset="-127"/>
              </a:rPr>
              <a:t>JOptionPane</a:t>
            </a:r>
            <a:r>
              <a:rPr lang="ko-KR" altLang="en-US" sz="2800" dirty="0">
                <a:solidFill>
                  <a:srgbClr val="000000"/>
                </a:solidFill>
                <a:latin typeface="Times New Roman" pitchFamily="18" charset="0"/>
                <a:ea typeface="굴림" pitchFamily="50" charset="-127"/>
              </a:rPr>
              <a:t>을</a:t>
            </a:r>
            <a:r>
              <a:rPr lang="en-US" altLang="ko-KR" sz="2800" dirty="0">
                <a:solidFill>
                  <a:srgbClr val="000000"/>
                </a:solidFill>
                <a:latin typeface="Times New Roman" pitchFamily="18" charset="0"/>
                <a:ea typeface="굴림" pitchFamily="50" charset="-127"/>
              </a:rPr>
              <a:t> </a:t>
            </a:r>
            <a:r>
              <a:rPr lang="ko-KR" altLang="en-US" sz="2800" dirty="0">
                <a:solidFill>
                  <a:srgbClr val="000000"/>
                </a:solidFill>
                <a:latin typeface="Times New Roman" pitchFamily="18" charset="0"/>
                <a:ea typeface="굴림" pitchFamily="50" charset="-127"/>
              </a:rPr>
              <a:t>사용한 팝업 다이얼로그 작성</a:t>
            </a:r>
            <a:r>
              <a:rPr lang="en-US" altLang="ko-KR" sz="1800" dirty="0" smtClean="0">
                <a:solidFill>
                  <a:srgbClr val="000000"/>
                </a:solidFill>
                <a:latin typeface="Times New Roman" pitchFamily="18" charset="0"/>
                <a:ea typeface="굴림" pitchFamily="50" charset="-127"/>
              </a:rPr>
              <a:t>(4/6</a:t>
            </a:r>
            <a:r>
              <a:rPr lang="en-US" altLang="ko-KR" sz="1800" dirty="0">
                <a:solidFill>
                  <a:srgbClr val="000000"/>
                </a:solidFill>
                <a:latin typeface="Times New Roman" pitchFamily="18" charset="0"/>
                <a:ea typeface="굴림" pitchFamily="50" charset="-127"/>
              </a:rPr>
              <a:t>)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2279576" y="1484785"/>
            <a:ext cx="6840760" cy="424731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800" dirty="0"/>
              <a:t>		public </a:t>
            </a:r>
            <a:r>
              <a:rPr lang="en-US" altLang="ko-KR" sz="1800" dirty="0" err="1"/>
              <a:t>MyPanel</a:t>
            </a:r>
            <a:r>
              <a:rPr lang="en-US" altLang="ko-KR" sz="1800" dirty="0"/>
              <a:t>() {</a:t>
            </a:r>
          </a:p>
          <a:p>
            <a:pPr defTabSz="180000"/>
            <a:r>
              <a:rPr lang="en-US" altLang="ko-KR" sz="1800" dirty="0"/>
              <a:t>			</a:t>
            </a:r>
            <a:r>
              <a:rPr lang="en-US" altLang="ko-KR" sz="1800" dirty="0" err="1"/>
              <a:t>setBackground</a:t>
            </a:r>
            <a:r>
              <a:rPr lang="en-US" altLang="ko-KR" sz="1800" dirty="0"/>
              <a:t>(</a:t>
            </a:r>
            <a:r>
              <a:rPr lang="en-US" altLang="ko-KR" sz="1800" dirty="0" err="1"/>
              <a:t>Color.</a:t>
            </a:r>
            <a:r>
              <a:rPr lang="en-US" altLang="ko-KR" sz="1800" i="1" dirty="0" err="1"/>
              <a:t>LIGHT_GRAY</a:t>
            </a:r>
            <a:r>
              <a:rPr lang="en-US" altLang="ko-KR" sz="1800" i="1" dirty="0"/>
              <a:t>);</a:t>
            </a:r>
          </a:p>
          <a:p>
            <a:pPr defTabSz="180000"/>
            <a:r>
              <a:rPr lang="en-US" altLang="ko-KR" sz="1800" dirty="0"/>
              <a:t>			add(</a:t>
            </a:r>
            <a:r>
              <a:rPr lang="en-US" altLang="ko-KR" sz="1800" dirty="0" err="1"/>
              <a:t>inputBtn</a:t>
            </a:r>
            <a:r>
              <a:rPr lang="en-US" altLang="ko-KR" sz="1800" dirty="0"/>
              <a:t>);</a:t>
            </a:r>
          </a:p>
          <a:p>
            <a:pPr defTabSz="180000"/>
            <a:r>
              <a:rPr lang="en-US" altLang="ko-KR" sz="1800" dirty="0"/>
              <a:t>			add(</a:t>
            </a:r>
            <a:r>
              <a:rPr lang="en-US" altLang="ko-KR" sz="1800" dirty="0" err="1"/>
              <a:t>confirmBtn</a:t>
            </a:r>
            <a:r>
              <a:rPr lang="en-US" altLang="ko-KR" sz="1800" dirty="0"/>
              <a:t>);</a:t>
            </a:r>
          </a:p>
          <a:p>
            <a:pPr defTabSz="180000"/>
            <a:r>
              <a:rPr lang="en-US" altLang="ko-KR" sz="1800" dirty="0"/>
              <a:t>			add(</a:t>
            </a:r>
            <a:r>
              <a:rPr lang="en-US" altLang="ko-KR" sz="1800" dirty="0" err="1"/>
              <a:t>messageBtn</a:t>
            </a:r>
            <a:r>
              <a:rPr lang="en-US" altLang="ko-KR" sz="1800" dirty="0"/>
              <a:t>);</a:t>
            </a:r>
          </a:p>
          <a:p>
            <a:pPr defTabSz="180000"/>
            <a:r>
              <a:rPr lang="en-US" altLang="ko-KR" sz="1800" dirty="0"/>
              <a:t>			add(</a:t>
            </a:r>
            <a:r>
              <a:rPr lang="en-US" altLang="ko-KR" sz="1800" dirty="0" err="1"/>
              <a:t>tf</a:t>
            </a:r>
            <a:r>
              <a:rPr lang="en-US" altLang="ko-KR" sz="1800" dirty="0"/>
              <a:t>);</a:t>
            </a:r>
          </a:p>
          <a:p>
            <a:pPr defTabSz="180000"/>
            <a:endParaRPr lang="en-US" altLang="ko-KR" sz="1800" dirty="0"/>
          </a:p>
          <a:p>
            <a:pPr defTabSz="180000"/>
            <a:r>
              <a:rPr lang="en-US" altLang="ko-KR" sz="1800" dirty="0"/>
              <a:t>			</a:t>
            </a:r>
            <a:r>
              <a:rPr lang="en-US" altLang="ko-KR" sz="1800" dirty="0" err="1"/>
              <a:t>inputBtn.addActionListener</a:t>
            </a:r>
            <a:r>
              <a:rPr lang="en-US" altLang="ko-KR" sz="1800" dirty="0"/>
              <a:t>(new </a:t>
            </a:r>
            <a:r>
              <a:rPr lang="en-US" altLang="ko-KR" sz="1800" dirty="0" err="1"/>
              <a:t>ActionListener</a:t>
            </a:r>
            <a:r>
              <a:rPr lang="en-US" altLang="ko-KR" sz="1800" dirty="0"/>
              <a:t>() {</a:t>
            </a:r>
          </a:p>
          <a:p>
            <a:pPr defTabSz="180000"/>
            <a:r>
              <a:rPr lang="en-US" altLang="ko-KR" sz="1800" dirty="0"/>
              <a:t>				public void </a:t>
            </a:r>
            <a:r>
              <a:rPr lang="en-US" altLang="ko-KR" sz="1800" dirty="0" err="1"/>
              <a:t>actionPerformed</a:t>
            </a:r>
            <a:r>
              <a:rPr lang="en-US" altLang="ko-KR" sz="1800" dirty="0"/>
              <a:t>(</a:t>
            </a:r>
            <a:r>
              <a:rPr lang="en-US" altLang="ko-KR" sz="1800" dirty="0" err="1"/>
              <a:t>ActionEvent</a:t>
            </a:r>
            <a:r>
              <a:rPr lang="en-US" altLang="ko-KR" sz="1800" dirty="0"/>
              <a:t> e) {</a:t>
            </a:r>
          </a:p>
          <a:p>
            <a:pPr defTabSz="180000"/>
            <a:r>
              <a:rPr lang="en-US" altLang="ko-KR" sz="1800" dirty="0"/>
              <a:t>					</a:t>
            </a:r>
            <a:r>
              <a:rPr lang="en-US" altLang="ko-KR" sz="1800" b="1" dirty="0"/>
              <a:t>String name = </a:t>
            </a:r>
          </a:p>
          <a:p>
            <a:pPr defTabSz="180000"/>
            <a:r>
              <a:rPr lang="en-US" altLang="ko-KR" sz="1800" b="1" dirty="0"/>
              <a:t>						</a:t>
            </a:r>
            <a:r>
              <a:rPr lang="en-US" altLang="ko-KR" sz="1800" b="1" dirty="0" err="1"/>
              <a:t>JOptionPane.showInputDialog</a:t>
            </a:r>
            <a:r>
              <a:rPr lang="en-US" altLang="ko-KR" sz="1800" b="1" dirty="0"/>
              <a:t>("</a:t>
            </a:r>
            <a:r>
              <a:rPr lang="ko-KR" altLang="en-US" sz="1800" b="1" dirty="0"/>
              <a:t>이름을 입력하세요</a:t>
            </a:r>
            <a:r>
              <a:rPr lang="en-US" altLang="ko-KR" sz="1800" b="1" dirty="0"/>
              <a:t>.");</a:t>
            </a:r>
          </a:p>
          <a:p>
            <a:pPr defTabSz="180000"/>
            <a:r>
              <a:rPr lang="en-US" altLang="ko-KR" sz="1800" b="1" dirty="0"/>
              <a:t>					if(name != null)</a:t>
            </a:r>
          </a:p>
          <a:p>
            <a:pPr defTabSz="180000"/>
            <a:r>
              <a:rPr lang="en-US" altLang="ko-KR" sz="1800" dirty="0"/>
              <a:t>						</a:t>
            </a:r>
            <a:r>
              <a:rPr lang="en-US" altLang="ko-KR" sz="1800" dirty="0" err="1"/>
              <a:t>tf.setText</a:t>
            </a:r>
            <a:r>
              <a:rPr lang="en-US" altLang="ko-KR" sz="1800" dirty="0"/>
              <a:t>(name);</a:t>
            </a:r>
          </a:p>
          <a:p>
            <a:pPr defTabSz="180000"/>
            <a:r>
              <a:rPr lang="en-US" altLang="ko-KR" sz="1800" dirty="0"/>
              <a:t>				}</a:t>
            </a:r>
          </a:p>
          <a:p>
            <a:pPr defTabSz="180000"/>
            <a:r>
              <a:rPr lang="en-US" altLang="ko-KR" sz="1800" dirty="0"/>
              <a:t>			});</a:t>
            </a:r>
          </a:p>
        </p:txBody>
      </p:sp>
    </p:spTree>
    <p:extLst>
      <p:ext uri="{BB962C8B-B14F-4D97-AF65-F5344CB8AC3E}">
        <p14:creationId xmlns:p14="http://schemas.microsoft.com/office/powerpoint/2010/main" val="379934932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800" dirty="0">
                <a:solidFill>
                  <a:srgbClr val="000000"/>
                </a:solidFill>
                <a:latin typeface="Times New Roman" pitchFamily="18" charset="0"/>
                <a:ea typeface="굴림" pitchFamily="50" charset="-127"/>
              </a:rPr>
              <a:t>예제 </a:t>
            </a:r>
            <a:r>
              <a:rPr lang="en-US" altLang="ko-KR" sz="2800" dirty="0">
                <a:solidFill>
                  <a:srgbClr val="000000"/>
                </a:solidFill>
                <a:latin typeface="Times New Roman" pitchFamily="18" charset="0"/>
                <a:ea typeface="굴림" pitchFamily="50" charset="-127"/>
              </a:rPr>
              <a:t>14-8 : </a:t>
            </a:r>
            <a:r>
              <a:rPr lang="en-US" altLang="ko-KR" sz="2800" dirty="0" err="1">
                <a:solidFill>
                  <a:srgbClr val="000000"/>
                </a:solidFill>
                <a:latin typeface="Times New Roman" pitchFamily="18" charset="0"/>
                <a:ea typeface="굴림" pitchFamily="50" charset="-127"/>
              </a:rPr>
              <a:t>JOptionPane</a:t>
            </a:r>
            <a:r>
              <a:rPr lang="ko-KR" altLang="en-US" sz="2800" dirty="0">
                <a:solidFill>
                  <a:srgbClr val="000000"/>
                </a:solidFill>
                <a:latin typeface="Times New Roman" pitchFamily="18" charset="0"/>
                <a:ea typeface="굴림" pitchFamily="50" charset="-127"/>
              </a:rPr>
              <a:t>을</a:t>
            </a:r>
            <a:r>
              <a:rPr lang="en-US" altLang="ko-KR" sz="2800" dirty="0">
                <a:solidFill>
                  <a:srgbClr val="000000"/>
                </a:solidFill>
                <a:latin typeface="Times New Roman" pitchFamily="18" charset="0"/>
                <a:ea typeface="굴림" pitchFamily="50" charset="-127"/>
              </a:rPr>
              <a:t> </a:t>
            </a:r>
            <a:r>
              <a:rPr lang="ko-KR" altLang="en-US" sz="2800" dirty="0">
                <a:solidFill>
                  <a:srgbClr val="000000"/>
                </a:solidFill>
                <a:latin typeface="Times New Roman" pitchFamily="18" charset="0"/>
                <a:ea typeface="굴림" pitchFamily="50" charset="-127"/>
              </a:rPr>
              <a:t>사용한 팝업 다이얼로그 작성</a:t>
            </a:r>
            <a:r>
              <a:rPr lang="en-US" altLang="ko-KR" sz="1800" dirty="0" smtClean="0">
                <a:solidFill>
                  <a:srgbClr val="000000"/>
                </a:solidFill>
                <a:latin typeface="Times New Roman" pitchFamily="18" charset="0"/>
                <a:ea typeface="굴림" pitchFamily="50" charset="-127"/>
              </a:rPr>
              <a:t>(5/6</a:t>
            </a:r>
            <a:r>
              <a:rPr lang="en-US" altLang="ko-KR" sz="1800" dirty="0">
                <a:solidFill>
                  <a:srgbClr val="000000"/>
                </a:solidFill>
                <a:latin typeface="Times New Roman" pitchFamily="18" charset="0"/>
                <a:ea typeface="굴림" pitchFamily="50" charset="-127"/>
              </a:rPr>
              <a:t>)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2279576" y="1644621"/>
            <a:ext cx="7556280" cy="36933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800" dirty="0"/>
              <a:t>			</a:t>
            </a:r>
            <a:r>
              <a:rPr lang="en-US" altLang="ko-KR" sz="1800" dirty="0" err="1"/>
              <a:t>confirmBtn.addActionListener</a:t>
            </a:r>
            <a:r>
              <a:rPr lang="en-US" altLang="ko-KR" sz="1800" dirty="0"/>
              <a:t>(new </a:t>
            </a:r>
            <a:r>
              <a:rPr lang="en-US" altLang="ko-KR" sz="1800" dirty="0" err="1"/>
              <a:t>ActionListener</a:t>
            </a:r>
            <a:r>
              <a:rPr lang="en-US" altLang="ko-KR" sz="1800" dirty="0"/>
              <a:t>() {</a:t>
            </a:r>
          </a:p>
          <a:p>
            <a:pPr defTabSz="180000"/>
            <a:r>
              <a:rPr lang="en-US" altLang="ko-KR" sz="1800" dirty="0"/>
              <a:t>				public void </a:t>
            </a:r>
            <a:r>
              <a:rPr lang="en-US" altLang="ko-KR" sz="1800" dirty="0" err="1"/>
              <a:t>actionPerformed</a:t>
            </a:r>
            <a:r>
              <a:rPr lang="en-US" altLang="ko-KR" sz="1800" dirty="0"/>
              <a:t>(</a:t>
            </a:r>
            <a:r>
              <a:rPr lang="en-US" altLang="ko-KR" sz="1800" dirty="0" err="1"/>
              <a:t>ActionEvent</a:t>
            </a:r>
            <a:r>
              <a:rPr lang="en-US" altLang="ko-KR" sz="1800" dirty="0"/>
              <a:t> e) {</a:t>
            </a:r>
          </a:p>
          <a:p>
            <a:pPr defTabSz="180000"/>
            <a:r>
              <a:rPr lang="en-US" altLang="ko-KR" sz="1800" dirty="0"/>
              <a:t>					</a:t>
            </a:r>
            <a:r>
              <a:rPr lang="en-US" altLang="ko-KR" sz="1800" b="1" dirty="0" err="1"/>
              <a:t>int</a:t>
            </a:r>
            <a:r>
              <a:rPr lang="en-US" altLang="ko-KR" sz="1800" b="1" dirty="0"/>
              <a:t> result = </a:t>
            </a:r>
            <a:r>
              <a:rPr lang="en-US" altLang="ko-KR" sz="1800" b="1" dirty="0" err="1"/>
              <a:t>JOptionPane.showConfirmDialog</a:t>
            </a:r>
            <a:r>
              <a:rPr lang="en-US" altLang="ko-KR" sz="1800" b="1" dirty="0"/>
              <a:t>(null, </a:t>
            </a:r>
          </a:p>
          <a:p>
            <a:pPr defTabSz="180000"/>
            <a:r>
              <a:rPr lang="en-US" altLang="ko-KR" sz="1800" b="1" dirty="0"/>
              <a:t>									"</a:t>
            </a:r>
            <a:r>
              <a:rPr lang="ko-KR" altLang="en-US" sz="1800" b="1" dirty="0"/>
              <a:t>계속할 것입니까</a:t>
            </a:r>
            <a:r>
              <a:rPr lang="en-US" altLang="ko-KR" sz="1800" b="1" dirty="0"/>
              <a:t>?", "Confirm", </a:t>
            </a:r>
          </a:p>
          <a:p>
            <a:pPr defTabSz="180000"/>
            <a:r>
              <a:rPr lang="en-US" altLang="ko-KR" sz="1800" b="1" dirty="0"/>
              <a:t>									</a:t>
            </a:r>
            <a:r>
              <a:rPr lang="en-US" altLang="ko-KR" sz="1800" b="1" dirty="0" err="1"/>
              <a:t>JOptionPane.</a:t>
            </a:r>
            <a:r>
              <a:rPr lang="en-US" altLang="ko-KR" sz="1800" b="1" i="1" dirty="0" err="1"/>
              <a:t>YES_NO_OPTION</a:t>
            </a:r>
            <a:r>
              <a:rPr lang="en-US" altLang="ko-KR" sz="1800" b="1" i="1" dirty="0"/>
              <a:t>);</a:t>
            </a:r>
          </a:p>
          <a:p>
            <a:pPr defTabSz="180000"/>
            <a:r>
              <a:rPr lang="en-US" altLang="ko-KR" sz="1800" b="1" dirty="0"/>
              <a:t>					if(result == </a:t>
            </a:r>
            <a:r>
              <a:rPr lang="en-US" altLang="ko-KR" sz="1800" b="1" dirty="0" err="1"/>
              <a:t>JOptionPane.</a:t>
            </a:r>
            <a:r>
              <a:rPr lang="en-US" altLang="ko-KR" sz="1800" b="1" i="1" dirty="0" err="1"/>
              <a:t>CLOSED_OPTION</a:t>
            </a:r>
            <a:r>
              <a:rPr lang="en-US" altLang="ko-KR" sz="1800" b="1" i="1" dirty="0"/>
              <a:t>)</a:t>
            </a:r>
          </a:p>
          <a:p>
            <a:pPr defTabSz="180000"/>
            <a:r>
              <a:rPr lang="en-US" altLang="ko-KR" sz="1800" b="1" dirty="0"/>
              <a:t>						</a:t>
            </a:r>
            <a:r>
              <a:rPr lang="en-US" altLang="ko-KR" sz="1800" b="1" dirty="0" err="1"/>
              <a:t>tf.setText</a:t>
            </a:r>
            <a:r>
              <a:rPr lang="en-US" altLang="ko-KR" sz="1800" b="1" dirty="0"/>
              <a:t>("Just Closed without Selection");</a:t>
            </a:r>
            <a:endParaRPr lang="en-US" altLang="ko-KR" sz="1800" b="1" i="1" dirty="0"/>
          </a:p>
          <a:p>
            <a:pPr defTabSz="180000"/>
            <a:r>
              <a:rPr lang="en-US" altLang="ko-KR" sz="1800" b="1" dirty="0"/>
              <a:t>					else if(result == </a:t>
            </a:r>
            <a:r>
              <a:rPr lang="en-US" altLang="ko-KR" sz="1800" b="1" dirty="0" err="1"/>
              <a:t>JOptionPane.</a:t>
            </a:r>
            <a:r>
              <a:rPr lang="en-US" altLang="ko-KR" sz="1800" b="1" i="1" dirty="0" err="1"/>
              <a:t>YES_OPTION</a:t>
            </a:r>
            <a:r>
              <a:rPr lang="en-US" altLang="ko-KR" sz="1800" b="1" i="1" dirty="0"/>
              <a:t>)</a:t>
            </a:r>
          </a:p>
          <a:p>
            <a:pPr defTabSz="180000"/>
            <a:r>
              <a:rPr lang="en-US" altLang="ko-KR" sz="1800" b="1" dirty="0"/>
              <a:t>						</a:t>
            </a:r>
            <a:r>
              <a:rPr lang="en-US" altLang="ko-KR" sz="1800" b="1" dirty="0" err="1"/>
              <a:t>tf.setText</a:t>
            </a:r>
            <a:r>
              <a:rPr lang="en-US" altLang="ko-KR" sz="1800" b="1" dirty="0"/>
              <a:t>("Yes");</a:t>
            </a:r>
          </a:p>
          <a:p>
            <a:pPr defTabSz="180000"/>
            <a:r>
              <a:rPr lang="en-US" altLang="ko-KR" sz="1800" b="1" dirty="0"/>
              <a:t>					else</a:t>
            </a:r>
          </a:p>
          <a:p>
            <a:pPr defTabSz="180000"/>
            <a:r>
              <a:rPr lang="en-US" altLang="ko-KR" sz="1800" b="1" dirty="0"/>
              <a:t>						</a:t>
            </a:r>
            <a:r>
              <a:rPr lang="en-US" altLang="ko-KR" sz="1800" b="1" dirty="0" err="1"/>
              <a:t>tf.setText</a:t>
            </a:r>
            <a:r>
              <a:rPr lang="en-US" altLang="ko-KR" sz="1800" b="1" dirty="0"/>
              <a:t>("No");</a:t>
            </a:r>
          </a:p>
          <a:p>
            <a:pPr defTabSz="180000"/>
            <a:r>
              <a:rPr lang="en-US" altLang="ko-KR" sz="1800" dirty="0"/>
              <a:t>				}</a:t>
            </a:r>
          </a:p>
          <a:p>
            <a:pPr defTabSz="180000"/>
            <a:r>
              <a:rPr lang="en-US" altLang="ko-KR" sz="1800" dirty="0"/>
              <a:t>			});</a:t>
            </a:r>
            <a:r>
              <a:rPr lang="en-US" altLang="ko-KR" sz="1100" dirty="0"/>
              <a:t>			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74206174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800" dirty="0">
                <a:solidFill>
                  <a:srgbClr val="000000"/>
                </a:solidFill>
                <a:latin typeface="Times New Roman" pitchFamily="18" charset="0"/>
                <a:ea typeface="굴림" pitchFamily="50" charset="-127"/>
              </a:rPr>
              <a:t>예제 </a:t>
            </a:r>
            <a:r>
              <a:rPr lang="en-US" altLang="ko-KR" sz="2800" dirty="0">
                <a:solidFill>
                  <a:srgbClr val="000000"/>
                </a:solidFill>
                <a:latin typeface="Times New Roman" pitchFamily="18" charset="0"/>
                <a:ea typeface="굴림" pitchFamily="50" charset="-127"/>
              </a:rPr>
              <a:t>14-8 : </a:t>
            </a:r>
            <a:r>
              <a:rPr lang="en-US" altLang="ko-KR" sz="2800" dirty="0" err="1">
                <a:solidFill>
                  <a:srgbClr val="000000"/>
                </a:solidFill>
                <a:latin typeface="Times New Roman" pitchFamily="18" charset="0"/>
                <a:ea typeface="굴림" pitchFamily="50" charset="-127"/>
              </a:rPr>
              <a:t>JOptionPane</a:t>
            </a:r>
            <a:r>
              <a:rPr lang="ko-KR" altLang="en-US" sz="2800" dirty="0">
                <a:solidFill>
                  <a:srgbClr val="000000"/>
                </a:solidFill>
                <a:latin typeface="Times New Roman" pitchFamily="18" charset="0"/>
                <a:ea typeface="굴림" pitchFamily="50" charset="-127"/>
              </a:rPr>
              <a:t>을</a:t>
            </a:r>
            <a:r>
              <a:rPr lang="en-US" altLang="ko-KR" sz="2800" dirty="0">
                <a:solidFill>
                  <a:srgbClr val="000000"/>
                </a:solidFill>
                <a:latin typeface="Times New Roman" pitchFamily="18" charset="0"/>
                <a:ea typeface="굴림" pitchFamily="50" charset="-127"/>
              </a:rPr>
              <a:t> </a:t>
            </a:r>
            <a:r>
              <a:rPr lang="ko-KR" altLang="en-US" sz="2800" dirty="0">
                <a:solidFill>
                  <a:srgbClr val="000000"/>
                </a:solidFill>
                <a:latin typeface="Times New Roman" pitchFamily="18" charset="0"/>
                <a:ea typeface="굴림" pitchFamily="50" charset="-127"/>
              </a:rPr>
              <a:t>사용한 팝업 다이얼로그 작성</a:t>
            </a:r>
            <a:r>
              <a:rPr lang="en-US" altLang="ko-KR" sz="1800" dirty="0" smtClean="0">
                <a:solidFill>
                  <a:srgbClr val="000000"/>
                </a:solidFill>
                <a:latin typeface="Times New Roman" pitchFamily="18" charset="0"/>
                <a:ea typeface="굴림" pitchFamily="50" charset="-127"/>
              </a:rPr>
              <a:t>(6/6</a:t>
            </a:r>
            <a:r>
              <a:rPr lang="en-US" altLang="ko-KR" sz="1800" dirty="0">
                <a:solidFill>
                  <a:srgbClr val="000000"/>
                </a:solidFill>
                <a:latin typeface="Times New Roman" pitchFamily="18" charset="0"/>
                <a:ea typeface="굴림" pitchFamily="50" charset="-127"/>
              </a:rPr>
              <a:t>)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2279576" y="1628800"/>
            <a:ext cx="7556280" cy="397031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800" dirty="0"/>
              <a:t>			</a:t>
            </a:r>
            <a:r>
              <a:rPr lang="en-US" altLang="ko-KR" sz="1800" dirty="0" err="1"/>
              <a:t>messageBtn.addActionListener</a:t>
            </a:r>
            <a:r>
              <a:rPr lang="en-US" altLang="ko-KR" sz="1800" dirty="0"/>
              <a:t>(new </a:t>
            </a:r>
            <a:r>
              <a:rPr lang="en-US" altLang="ko-KR" sz="1800" dirty="0" err="1"/>
              <a:t>ActionListener</a:t>
            </a:r>
            <a:r>
              <a:rPr lang="en-US" altLang="ko-KR" sz="1800" dirty="0"/>
              <a:t>() {</a:t>
            </a:r>
          </a:p>
          <a:p>
            <a:pPr defTabSz="180000"/>
            <a:r>
              <a:rPr lang="en-US" altLang="ko-KR" sz="1800" dirty="0"/>
              <a:t>				public void </a:t>
            </a:r>
            <a:r>
              <a:rPr lang="en-US" altLang="ko-KR" sz="1800" dirty="0" err="1"/>
              <a:t>actionPerformed</a:t>
            </a:r>
            <a:r>
              <a:rPr lang="en-US" altLang="ko-KR" sz="1800" dirty="0"/>
              <a:t>(</a:t>
            </a:r>
            <a:r>
              <a:rPr lang="en-US" altLang="ko-KR" sz="1800" dirty="0" err="1"/>
              <a:t>ActionEvent</a:t>
            </a:r>
            <a:r>
              <a:rPr lang="en-US" altLang="ko-KR" sz="1800" dirty="0"/>
              <a:t> e) {</a:t>
            </a:r>
          </a:p>
          <a:p>
            <a:pPr defTabSz="180000"/>
            <a:r>
              <a:rPr lang="en-US" altLang="ko-KR" sz="1800" dirty="0"/>
              <a:t>					</a:t>
            </a:r>
            <a:r>
              <a:rPr lang="en-US" altLang="ko-KR" sz="1800" b="1" dirty="0" err="1"/>
              <a:t>JOptionPane.showMessageDialog</a:t>
            </a:r>
            <a:r>
              <a:rPr lang="en-US" altLang="ko-KR" sz="1800" b="1" dirty="0"/>
              <a:t>(null, </a:t>
            </a:r>
          </a:p>
          <a:p>
            <a:pPr defTabSz="180000"/>
            <a:r>
              <a:rPr lang="en-US" altLang="ko-KR" sz="1800" b="1" dirty="0"/>
              <a:t>									"</a:t>
            </a:r>
            <a:r>
              <a:rPr lang="ko-KR" altLang="en-US" sz="1800" b="1" dirty="0"/>
              <a:t>조심하세요</a:t>
            </a:r>
            <a:r>
              <a:rPr lang="en-US" altLang="ko-KR" sz="1800" b="1" dirty="0"/>
              <a:t>", "Message", </a:t>
            </a:r>
          </a:p>
          <a:p>
            <a:pPr defTabSz="180000"/>
            <a:r>
              <a:rPr lang="en-US" altLang="ko-KR" sz="1800" b="1" dirty="0"/>
              <a:t>									</a:t>
            </a:r>
            <a:r>
              <a:rPr lang="en-US" altLang="ko-KR" sz="1800" b="1" dirty="0" err="1"/>
              <a:t>JOptionPane.ERROR_MESSAGE</a:t>
            </a:r>
            <a:r>
              <a:rPr lang="en-US" altLang="ko-KR" sz="1800" b="1" dirty="0"/>
              <a:t>); </a:t>
            </a:r>
          </a:p>
          <a:p>
            <a:pPr defTabSz="180000"/>
            <a:r>
              <a:rPr lang="en-US" altLang="ko-KR" sz="1800" dirty="0"/>
              <a:t>				}</a:t>
            </a:r>
          </a:p>
          <a:p>
            <a:pPr defTabSz="180000"/>
            <a:r>
              <a:rPr lang="en-US" altLang="ko-KR" sz="1800" dirty="0"/>
              <a:t>			});</a:t>
            </a:r>
          </a:p>
          <a:p>
            <a:pPr defTabSz="180000"/>
            <a:r>
              <a:rPr lang="en-US" altLang="ko-KR" sz="1800" dirty="0"/>
              <a:t>		}</a:t>
            </a:r>
          </a:p>
          <a:p>
            <a:pPr defTabSz="180000"/>
            <a:r>
              <a:rPr lang="en-US" altLang="ko-KR" sz="1800" dirty="0"/>
              <a:t>	}</a:t>
            </a:r>
          </a:p>
          <a:p>
            <a:pPr defTabSz="180000"/>
            <a:endParaRPr lang="ko-KR" altLang="en-US" sz="1800" dirty="0"/>
          </a:p>
          <a:p>
            <a:pPr defTabSz="180000"/>
            <a:r>
              <a:rPr lang="en-US" altLang="ko-KR" sz="1800" dirty="0"/>
              <a:t>	public static void main(String [] </a:t>
            </a:r>
            <a:r>
              <a:rPr lang="en-US" altLang="ko-KR" sz="1800" dirty="0" err="1"/>
              <a:t>args</a:t>
            </a:r>
            <a:r>
              <a:rPr lang="en-US" altLang="ko-KR" sz="1800" dirty="0"/>
              <a:t>) {</a:t>
            </a:r>
          </a:p>
          <a:p>
            <a:pPr defTabSz="180000"/>
            <a:r>
              <a:rPr lang="en-US" altLang="ko-KR" sz="1800" dirty="0"/>
              <a:t>		new </a:t>
            </a:r>
            <a:r>
              <a:rPr lang="en-US" altLang="ko-KR" sz="1800" dirty="0" err="1"/>
              <a:t>OptionPaneEx</a:t>
            </a:r>
            <a:r>
              <a:rPr lang="en-US" altLang="ko-KR" sz="1800" dirty="0"/>
              <a:t>();</a:t>
            </a:r>
          </a:p>
          <a:p>
            <a:pPr defTabSz="180000"/>
            <a:r>
              <a:rPr lang="en-US" altLang="ko-KR" sz="1800" dirty="0"/>
              <a:t>	}</a:t>
            </a:r>
          </a:p>
          <a:p>
            <a:pPr defTabSz="180000"/>
            <a:r>
              <a:rPr lang="en-US" altLang="ko-KR" sz="1800" dirty="0"/>
              <a:t>}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57598255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smtClean="0"/>
              <a:t>강의 내용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ts val="2200"/>
              </a:spcBef>
            </a:pPr>
            <a:r>
              <a:rPr lang="ko-KR" altLang="en-US" dirty="0" smtClean="0"/>
              <a:t>메뉴 만들기</a:t>
            </a:r>
            <a:endParaRPr lang="en-US" altLang="ko-KR" dirty="0" smtClean="0"/>
          </a:p>
          <a:p>
            <a:pPr>
              <a:spcBef>
                <a:spcPts val="2200"/>
              </a:spcBef>
            </a:pPr>
            <a:r>
              <a:rPr lang="ko-KR" altLang="en-US" dirty="0" err="1" smtClean="0"/>
              <a:t>툴바</a:t>
            </a:r>
            <a:endParaRPr lang="en-US" altLang="ko-KR" dirty="0" smtClean="0"/>
          </a:p>
          <a:p>
            <a:pPr>
              <a:spcBef>
                <a:spcPts val="2200"/>
              </a:spcBef>
            </a:pPr>
            <a:r>
              <a:rPr lang="ko-KR" altLang="en-US" dirty="0" err="1" smtClean="0"/>
              <a:t>툴팁</a:t>
            </a:r>
            <a:endParaRPr lang="en-US" altLang="ko-KR" dirty="0" smtClean="0"/>
          </a:p>
          <a:p>
            <a:pPr>
              <a:spcBef>
                <a:spcPts val="2200"/>
              </a:spcBef>
            </a:pPr>
            <a:r>
              <a:rPr lang="ko-KR" altLang="en-US" dirty="0" smtClean="0"/>
              <a:t>다이얼로그 만들기</a:t>
            </a:r>
            <a:endParaRPr lang="en-US" altLang="ko-KR" dirty="0" smtClean="0"/>
          </a:p>
          <a:p>
            <a:pPr>
              <a:spcBef>
                <a:spcPts val="2200"/>
              </a:spcBef>
            </a:pPr>
            <a:r>
              <a:rPr lang="ko-KR" altLang="en-US" dirty="0" smtClean="0"/>
              <a:t>팝업 다이얼로그</a:t>
            </a:r>
            <a:endParaRPr lang="en-US" altLang="ko-KR" dirty="0" smtClean="0"/>
          </a:p>
          <a:p>
            <a:pPr>
              <a:spcBef>
                <a:spcPts val="2200"/>
              </a:spcBef>
            </a:pPr>
            <a:r>
              <a:rPr lang="ko-KR" altLang="en-US" dirty="0" smtClean="0">
                <a:solidFill>
                  <a:schemeClr val="accent2"/>
                </a:solidFill>
              </a:rPr>
              <a:t>파일 다이얼로그</a:t>
            </a:r>
            <a:endParaRPr lang="en-US" altLang="ko-KR" dirty="0" smtClean="0">
              <a:solidFill>
                <a:schemeClr val="accent2"/>
              </a:solidFill>
            </a:endParaRPr>
          </a:p>
          <a:p>
            <a:pPr>
              <a:spcBef>
                <a:spcPts val="2200"/>
              </a:spcBef>
            </a:pPr>
            <a:r>
              <a:rPr lang="ko-KR" altLang="en-US" dirty="0" smtClean="0"/>
              <a:t>컬러 다이얼로그</a:t>
            </a:r>
            <a:endParaRPr lang="en-US" altLang="ko-KR" dirty="0" smtClean="0"/>
          </a:p>
          <a:p>
            <a:pPr>
              <a:spcBef>
                <a:spcPts val="2200"/>
              </a:spcBef>
            </a:pPr>
            <a:r>
              <a:rPr lang="ko-KR" altLang="en-US" dirty="0" err="1" smtClean="0"/>
              <a:t>탭팬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562402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JFileChooser</a:t>
            </a:r>
            <a:r>
              <a:rPr lang="en-US" altLang="ko-KR" sz="2400" dirty="0"/>
              <a:t>(1/2)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파일 시스템의 탐색기와 같은 기능을 제공하는 파일 다이얼로그를 구현한 컴포넌트</a:t>
            </a:r>
            <a:endParaRPr lang="en-US" altLang="ko-KR" dirty="0" smtClean="0"/>
          </a:p>
          <a:p>
            <a:pPr lvl="1"/>
            <a:r>
              <a:rPr lang="ko-KR" altLang="en-US" dirty="0"/>
              <a:t>즉 사용자에게 파일이나 디렉터리를 </a:t>
            </a:r>
            <a:r>
              <a:rPr lang="ko-KR" altLang="en-US" dirty="0" smtClean="0"/>
              <a:t>편리하게 </a:t>
            </a:r>
            <a:r>
              <a:rPr lang="ko-KR" altLang="en-US" dirty="0"/>
              <a:t>선택하도록 하는 기능 제공</a:t>
            </a:r>
            <a:endParaRPr lang="en-US" altLang="ko-KR" dirty="0"/>
          </a:p>
          <a:p>
            <a:pPr lvl="2"/>
            <a:r>
              <a:rPr lang="ko-KR" altLang="en-US" dirty="0" smtClean="0"/>
              <a:t>사용자가 선택한 파일이나 </a:t>
            </a:r>
            <a:r>
              <a:rPr lang="ko-KR" altLang="en-US" dirty="0" err="1" smtClean="0"/>
              <a:t>디렉토리</a:t>
            </a:r>
            <a:r>
              <a:rPr lang="ko-KR" altLang="en-US" dirty="0" smtClean="0"/>
              <a:t> 이름을 얻을 때 사용하며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파일을 읽거나 쓰는 행위를 제공하는 것은 아님에 유의</a:t>
            </a:r>
            <a:endParaRPr lang="en-US" altLang="ko-KR" dirty="0" smtClean="0"/>
          </a:p>
          <a:p>
            <a:r>
              <a:rPr lang="en-US" altLang="ko-KR" dirty="0" err="1" smtClean="0"/>
              <a:t>JFileCooser</a:t>
            </a:r>
            <a:r>
              <a:rPr lang="ko-KR" altLang="en-US" dirty="0" smtClean="0"/>
              <a:t>가 지원하는 다이얼로그의 종류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파일 열기 다이얼로그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파일 저장 다이얼로그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89147900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>
                <a:solidFill>
                  <a:srgbClr val="000000"/>
                </a:solidFill>
              </a:rPr>
              <a:t>JFileChooser</a:t>
            </a:r>
            <a:r>
              <a:rPr lang="en-US" altLang="ko-KR" sz="2400" dirty="0">
                <a:solidFill>
                  <a:srgbClr val="000000"/>
                </a:solidFill>
              </a:rPr>
              <a:t>(2/2)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3593" y="2465030"/>
            <a:ext cx="3641457" cy="2742828"/>
          </a:xfrm>
          <a:prstGeom prst="rect">
            <a:avLst/>
          </a:prstGeom>
        </p:spPr>
      </p:pic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744072" y="2564905"/>
            <a:ext cx="3614632" cy="271600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690049" y="1772817"/>
            <a:ext cx="31085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파일 열기 다이얼로그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947898" y="1772816"/>
            <a:ext cx="31085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파일 저장 다이얼로그</a:t>
            </a:r>
          </a:p>
        </p:txBody>
      </p:sp>
    </p:spTree>
    <p:extLst>
      <p:ext uri="{BB962C8B-B14F-4D97-AF65-F5344CB8AC3E}">
        <p14:creationId xmlns:p14="http://schemas.microsoft.com/office/powerpoint/2010/main" val="15519715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0000"/>
                </a:solidFill>
              </a:rPr>
              <a:t>메뉴 만드는 </a:t>
            </a:r>
            <a:r>
              <a:rPr lang="ko-KR" altLang="en-US" dirty="0" smtClean="0">
                <a:solidFill>
                  <a:srgbClr val="000000"/>
                </a:solidFill>
              </a:rPr>
              <a:t>과정 </a:t>
            </a:r>
            <a:r>
              <a:rPr lang="en-US" altLang="ko-KR" dirty="0" smtClean="0">
                <a:solidFill>
                  <a:srgbClr val="000000"/>
                </a:solidFill>
              </a:rPr>
              <a:t>: </a:t>
            </a:r>
            <a:r>
              <a:rPr lang="ko-KR" altLang="en-US" dirty="0" smtClean="0">
                <a:solidFill>
                  <a:srgbClr val="000000"/>
                </a:solidFill>
              </a:rPr>
              <a:t>샘플 코드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l="58863" t="46792"/>
          <a:stretch/>
        </p:blipFill>
        <p:spPr>
          <a:xfrm>
            <a:off x="5375920" y="1844825"/>
            <a:ext cx="5147274" cy="378296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l="31059" t="46792" r="41138"/>
          <a:stretch/>
        </p:blipFill>
        <p:spPr>
          <a:xfrm>
            <a:off x="1775521" y="1988841"/>
            <a:ext cx="3478917" cy="378296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228000" y="4417200"/>
            <a:ext cx="1083951" cy="4001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Exit"));  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86978378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0000"/>
                </a:solidFill>
              </a:rPr>
              <a:t>파일 열기 다이얼로그 이용 과정</a:t>
            </a:r>
            <a:r>
              <a:rPr lang="en-US" altLang="ko-KR" sz="2400" dirty="0">
                <a:solidFill>
                  <a:srgbClr val="000000"/>
                </a:solidFill>
              </a:rPr>
              <a:t>(1/6)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1. </a:t>
            </a:r>
            <a:r>
              <a:rPr lang="en-US" altLang="ko-KR" dirty="0" err="1"/>
              <a:t>JFileChooser</a:t>
            </a:r>
            <a:r>
              <a:rPr lang="en-US" altLang="ko-KR" dirty="0"/>
              <a:t> </a:t>
            </a:r>
            <a:r>
              <a:rPr lang="ko-KR" altLang="en-US" dirty="0"/>
              <a:t>객체 </a:t>
            </a:r>
            <a:r>
              <a:rPr lang="ko-KR" altLang="en-US" dirty="0" smtClean="0"/>
              <a:t>생성</a:t>
            </a:r>
            <a:endParaRPr lang="en-US" altLang="ko-KR" dirty="0" smtClean="0"/>
          </a:p>
          <a:p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2. </a:t>
            </a:r>
            <a:r>
              <a:rPr lang="ko-KR" altLang="en-US" dirty="0"/>
              <a:t>파일 필터 </a:t>
            </a:r>
            <a:r>
              <a:rPr lang="ko-KR" altLang="en-US" dirty="0" smtClean="0"/>
              <a:t>생성</a:t>
            </a:r>
            <a:endParaRPr lang="en-US" altLang="ko-KR" dirty="0"/>
          </a:p>
          <a:p>
            <a:pPr marL="800100" lvl="1" indent="-342900"/>
            <a:endParaRPr lang="en-US" altLang="ko-KR" dirty="0"/>
          </a:p>
          <a:p>
            <a:pPr marL="800100" lvl="1" indent="-342900"/>
            <a:endParaRPr lang="en-US" altLang="ko-KR" dirty="0"/>
          </a:p>
          <a:p>
            <a:pPr marL="800100" lvl="1" indent="-342900"/>
            <a:endParaRPr lang="en-US" altLang="ko-KR" dirty="0"/>
          </a:p>
          <a:p>
            <a:pPr marL="800100" lvl="1" indent="-342900"/>
            <a:r>
              <a:rPr lang="ko-KR" altLang="en-US" dirty="0"/>
              <a:t>첫 번째 인자는 </a:t>
            </a:r>
            <a:r>
              <a:rPr lang="en-US" altLang="ko-KR" dirty="0"/>
              <a:t>"</a:t>
            </a:r>
            <a:r>
              <a:rPr lang="ko-KR" altLang="en-US" dirty="0"/>
              <a:t>파일 유형</a:t>
            </a:r>
            <a:r>
              <a:rPr lang="en-US" altLang="ko-KR" dirty="0"/>
              <a:t>"</a:t>
            </a:r>
            <a:r>
              <a:rPr lang="ko-KR" altLang="en-US" dirty="0"/>
              <a:t>에 나타날 문자열 정보</a:t>
            </a:r>
            <a:endParaRPr lang="en-US" altLang="ko-KR" dirty="0"/>
          </a:p>
          <a:p>
            <a:pPr marL="800100" lvl="1" indent="-342900"/>
            <a:r>
              <a:rPr lang="ko-KR" altLang="en-US" dirty="0"/>
              <a:t>두 번째 이후부터 나오는 인자들은 </a:t>
            </a:r>
            <a:r>
              <a:rPr lang="ko-KR" altLang="en-US" dirty="0" err="1"/>
              <a:t>필터링하고자</a:t>
            </a:r>
            <a:r>
              <a:rPr lang="ko-KR" altLang="en-US" dirty="0"/>
              <a:t> 하는 파일 </a:t>
            </a:r>
            <a:r>
              <a:rPr lang="ko-KR" altLang="en-US" dirty="0" err="1" smtClean="0"/>
              <a:t>확장자</a:t>
            </a:r>
            <a:r>
              <a:rPr lang="ko-KR" altLang="en-US" dirty="0" smtClean="0"/>
              <a:t> </a:t>
            </a:r>
            <a:r>
              <a:rPr lang="ko-KR" altLang="en-US" dirty="0"/>
              <a:t>나열</a:t>
            </a:r>
            <a:endParaRPr lang="en-US" altLang="ko-KR" dirty="0"/>
          </a:p>
          <a:p>
            <a:pPr marL="800100" lvl="1" indent="-342900"/>
            <a:r>
              <a:rPr lang="ko-KR" altLang="en-US" dirty="0"/>
              <a:t>필터가 필요 없으면 </a:t>
            </a:r>
            <a:r>
              <a:rPr lang="ko-KR" altLang="en-US" dirty="0" smtClean="0"/>
              <a:t>단계 </a:t>
            </a:r>
            <a:r>
              <a:rPr lang="en-US" altLang="ko-KR" dirty="0" smtClean="0"/>
              <a:t>2</a:t>
            </a:r>
            <a:r>
              <a:rPr lang="ko-KR" altLang="en-US" dirty="0"/>
              <a:t>와 </a:t>
            </a:r>
            <a:r>
              <a:rPr lang="en-US" altLang="ko-KR" dirty="0"/>
              <a:t>3</a:t>
            </a:r>
            <a:r>
              <a:rPr lang="ko-KR" altLang="en-US" dirty="0"/>
              <a:t>은 생략 가능함</a:t>
            </a:r>
            <a:endParaRPr lang="en-US" altLang="ko-KR" dirty="0"/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67608" y="2077065"/>
            <a:ext cx="4948870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800" dirty="0" err="1"/>
              <a:t>JFileChooser</a:t>
            </a:r>
            <a:r>
              <a:rPr lang="en-US" altLang="ko-KR" sz="1800" dirty="0"/>
              <a:t> chooser = new </a:t>
            </a:r>
            <a:r>
              <a:rPr lang="en-US" altLang="ko-KR" sz="1800" dirty="0" err="1"/>
              <a:t>JFileChooser</a:t>
            </a:r>
            <a:r>
              <a:rPr lang="en-US" altLang="ko-KR" sz="1800" dirty="0"/>
              <a:t>();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67609" y="3501008"/>
            <a:ext cx="6251091" cy="92333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800" dirty="0" err="1"/>
              <a:t>FileNameExtensionFilter</a:t>
            </a:r>
            <a:r>
              <a:rPr lang="en-US" altLang="ko-KR" sz="1800" dirty="0"/>
              <a:t> filter = new </a:t>
            </a:r>
            <a:r>
              <a:rPr lang="en-US" altLang="ko-KR" sz="1800" dirty="0" err="1"/>
              <a:t>FileNameExtensionFilter</a:t>
            </a:r>
            <a:r>
              <a:rPr lang="en-US" altLang="ko-KR" sz="1800" dirty="0"/>
              <a:t>(</a:t>
            </a:r>
          </a:p>
          <a:p>
            <a:pPr defTabSz="180000"/>
            <a:r>
              <a:rPr lang="en-US" altLang="ko-KR" sz="1800" dirty="0"/>
              <a:t>					"JPG &amp; GIF images", </a:t>
            </a:r>
          </a:p>
          <a:p>
            <a:pPr defTabSz="180000"/>
            <a:r>
              <a:rPr lang="en-US" altLang="ko-KR" sz="1800" dirty="0"/>
              <a:t>					"jpg", "gif");</a:t>
            </a:r>
          </a:p>
        </p:txBody>
      </p:sp>
    </p:spTree>
    <p:extLst>
      <p:ext uri="{BB962C8B-B14F-4D97-AF65-F5344CB8AC3E}">
        <p14:creationId xmlns:p14="http://schemas.microsoft.com/office/powerpoint/2010/main" val="352578651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0000"/>
                </a:solidFill>
              </a:rPr>
              <a:t>파일 열기 다이얼로그 이용 과정</a:t>
            </a:r>
            <a:r>
              <a:rPr lang="en-US" altLang="ko-KR" sz="2400" dirty="0">
                <a:solidFill>
                  <a:srgbClr val="000000"/>
                </a:solidFill>
              </a:rPr>
              <a:t>(2/6)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3. </a:t>
            </a:r>
            <a:r>
              <a:rPr lang="en-US" altLang="ko-KR" dirty="0" err="1"/>
              <a:t>JFileChooser</a:t>
            </a:r>
            <a:r>
              <a:rPr lang="ko-KR" altLang="en-US" dirty="0"/>
              <a:t>에 파일</a:t>
            </a:r>
            <a:r>
              <a:rPr lang="en-US" altLang="ko-KR" dirty="0"/>
              <a:t> </a:t>
            </a:r>
            <a:r>
              <a:rPr lang="ko-KR" altLang="en-US" dirty="0"/>
              <a:t>필터 설정</a:t>
            </a:r>
            <a:endParaRPr lang="en-US" altLang="ko-KR" dirty="0"/>
          </a:p>
          <a:p>
            <a:pPr marL="800100" lvl="1" indent="-342900"/>
            <a:endParaRPr lang="en-US" altLang="ko-KR" dirty="0"/>
          </a:p>
          <a:p>
            <a:pPr marL="800100" lvl="1" indent="-342900"/>
            <a:endParaRPr lang="en-US" altLang="ko-KR" dirty="0"/>
          </a:p>
          <a:p>
            <a:pPr marL="800100" lvl="1" indent="-342900"/>
            <a:r>
              <a:rPr lang="ko-KR" altLang="en-US" dirty="0" smtClean="0"/>
              <a:t>여러 </a:t>
            </a:r>
            <a:r>
              <a:rPr lang="ko-KR" altLang="en-US" dirty="0"/>
              <a:t>개의 필터도 설정할 수 있음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4. </a:t>
            </a:r>
            <a:r>
              <a:rPr lang="ko-KR" altLang="en-US" dirty="0" err="1"/>
              <a:t>디렉토리</a:t>
            </a:r>
            <a:r>
              <a:rPr lang="ko-KR" altLang="en-US" dirty="0"/>
              <a:t> 포함 여부 결정</a:t>
            </a:r>
            <a:r>
              <a:rPr lang="en-US" altLang="ko-KR" dirty="0"/>
              <a:t> </a:t>
            </a:r>
          </a:p>
          <a:p>
            <a:pPr marL="800100" lvl="1" indent="-342900"/>
            <a:r>
              <a:rPr lang="ko-KR" altLang="en-US" dirty="0"/>
              <a:t>다음은 파일이나 </a:t>
            </a:r>
            <a:r>
              <a:rPr lang="ko-KR" altLang="en-US" dirty="0" err="1"/>
              <a:t>디렉토리</a:t>
            </a:r>
            <a:r>
              <a:rPr lang="ko-KR" altLang="en-US" dirty="0"/>
              <a:t> 모두 선택 가능하게 함</a:t>
            </a:r>
            <a:endParaRPr lang="en-US" altLang="ko-KR" dirty="0"/>
          </a:p>
          <a:p>
            <a:pPr marL="800100" lvl="1" indent="-342900"/>
            <a:endParaRPr lang="en-US" altLang="ko-KR" dirty="0"/>
          </a:p>
          <a:p>
            <a:pPr marL="1257300" lvl="2" indent="-342900"/>
            <a:endParaRPr lang="en-US" altLang="ko-KR" dirty="0"/>
          </a:p>
          <a:p>
            <a:pPr marL="1257300" lvl="2" indent="-342900"/>
            <a:r>
              <a:rPr lang="en-US" altLang="ko-KR" dirty="0" err="1"/>
              <a:t>JFileChooser.FILES_ONLY</a:t>
            </a:r>
            <a:endParaRPr lang="en-US" altLang="ko-KR" dirty="0"/>
          </a:p>
          <a:p>
            <a:pPr marL="1257300" lvl="2" indent="-342900"/>
            <a:r>
              <a:rPr lang="en-US" altLang="ko-KR" dirty="0" err="1"/>
              <a:t>JFileChooser.DIRECTORIES_ONLY</a:t>
            </a:r>
            <a:endParaRPr lang="en-US" altLang="ko-KR" sz="2000" dirty="0"/>
          </a:p>
          <a:p>
            <a:pPr marL="800100" lvl="1" indent="-342900"/>
            <a:r>
              <a:rPr lang="ko-KR" altLang="en-US" dirty="0"/>
              <a:t>이 과정을 생략하면 파일만 선택함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639617" y="2002487"/>
            <a:ext cx="6251091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800" dirty="0" err="1"/>
              <a:t>chooser.setFileFilter</a:t>
            </a:r>
            <a:r>
              <a:rPr lang="en-US" altLang="ko-KR" sz="1800" dirty="0"/>
              <a:t>(filter);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635004" y="4437112"/>
            <a:ext cx="7344830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800" dirty="0" err="1"/>
              <a:t>chooser.setFileSelectionMode</a:t>
            </a:r>
            <a:r>
              <a:rPr lang="en-US" altLang="ko-KR" sz="1800" dirty="0"/>
              <a:t>(</a:t>
            </a:r>
            <a:r>
              <a:rPr lang="en-US" altLang="ko-KR" sz="1800" dirty="0" err="1"/>
              <a:t>JFileChooser.FILES_AND_DIRECTORIES</a:t>
            </a:r>
            <a:r>
              <a:rPr lang="en-US" altLang="ko-KR" sz="1800" dirty="0"/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336783776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0000"/>
                </a:solidFill>
              </a:rPr>
              <a:t>파일 열기 다이얼로그 이용 과정</a:t>
            </a:r>
            <a:r>
              <a:rPr lang="en-US" altLang="ko-KR" sz="2800" dirty="0">
                <a:solidFill>
                  <a:srgbClr val="000000"/>
                </a:solidFill>
              </a:rPr>
              <a:t>(3/6)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5. </a:t>
            </a:r>
            <a:r>
              <a:rPr lang="ko-KR" altLang="en-US" dirty="0"/>
              <a:t>파일 열기 다이얼로그 출력</a:t>
            </a:r>
            <a:endParaRPr lang="en-US" altLang="ko-KR" dirty="0"/>
          </a:p>
          <a:p>
            <a:pPr marL="800100" lvl="1" indent="-342900"/>
            <a:endParaRPr lang="en-US" altLang="ko-KR" dirty="0"/>
          </a:p>
          <a:p>
            <a:pPr marL="800100" lvl="1" indent="-342900"/>
            <a:endParaRPr lang="en-US" altLang="ko-KR" dirty="0"/>
          </a:p>
          <a:p>
            <a:pPr marL="800100" lvl="1" indent="-342900"/>
            <a:r>
              <a:rPr lang="ko-KR" altLang="en-US" dirty="0"/>
              <a:t>인자는 다이얼로그를 출력할 때 기준이 되는 부모 컴포넌트로</a:t>
            </a:r>
            <a:r>
              <a:rPr lang="en-US" altLang="ko-KR" dirty="0" smtClean="0"/>
              <a:t>, null</a:t>
            </a:r>
            <a:r>
              <a:rPr lang="ko-KR" altLang="en-US" dirty="0"/>
              <a:t>을 주면 전체 화면을 기준으로 위치를 잡음</a:t>
            </a:r>
            <a:endParaRPr lang="en-US" altLang="ko-KR" dirty="0"/>
          </a:p>
          <a:p>
            <a:pPr lvl="1"/>
            <a:r>
              <a:rPr lang="en-US" altLang="ko-KR" dirty="0" err="1">
                <a:solidFill>
                  <a:srgbClr val="000000"/>
                </a:solidFill>
              </a:rPr>
              <a:t>showOpenDialog</a:t>
            </a:r>
            <a:r>
              <a:rPr lang="en-US" altLang="ko-KR" dirty="0" smtClean="0">
                <a:solidFill>
                  <a:srgbClr val="000000"/>
                </a:solidFill>
              </a:rPr>
              <a:t>()</a:t>
            </a:r>
            <a:r>
              <a:rPr lang="ko-KR" altLang="en-US" dirty="0" smtClean="0">
                <a:solidFill>
                  <a:srgbClr val="000000"/>
                </a:solidFill>
              </a:rPr>
              <a:t>는 </a:t>
            </a:r>
            <a:r>
              <a:rPr lang="ko-KR" altLang="en-US" dirty="0">
                <a:solidFill>
                  <a:srgbClr val="000000"/>
                </a:solidFill>
              </a:rPr>
              <a:t>사용자의 행위에 따라 </a:t>
            </a:r>
            <a:r>
              <a:rPr lang="en-US" altLang="ko-KR" dirty="0">
                <a:solidFill>
                  <a:srgbClr val="000000"/>
                </a:solidFill>
              </a:rPr>
              <a:t>3</a:t>
            </a:r>
            <a:r>
              <a:rPr lang="ko-KR" altLang="en-US" dirty="0">
                <a:solidFill>
                  <a:srgbClr val="000000"/>
                </a:solidFill>
              </a:rPr>
              <a:t>가지 중 하나를 </a:t>
            </a:r>
            <a:r>
              <a:rPr lang="ko-KR" altLang="en-US" dirty="0" err="1">
                <a:solidFill>
                  <a:srgbClr val="000000"/>
                </a:solidFill>
              </a:rPr>
              <a:t>리턴함</a:t>
            </a:r>
            <a:endParaRPr lang="en-US" altLang="ko-KR" dirty="0">
              <a:solidFill>
                <a:srgbClr val="000000"/>
              </a:solidFill>
            </a:endParaRPr>
          </a:p>
          <a:p>
            <a:pPr lvl="2"/>
            <a:r>
              <a:rPr lang="en-US" altLang="ko-KR" dirty="0" err="1">
                <a:solidFill>
                  <a:srgbClr val="000000"/>
                </a:solidFill>
              </a:rPr>
              <a:t>JFileChooser.APPROVE_OPTION</a:t>
            </a:r>
            <a:endParaRPr lang="en-US" altLang="ko-KR" dirty="0">
              <a:solidFill>
                <a:srgbClr val="000000"/>
              </a:solidFill>
            </a:endParaRPr>
          </a:p>
          <a:p>
            <a:pPr lvl="3"/>
            <a:r>
              <a:rPr lang="ko-KR" altLang="en-US" dirty="0">
                <a:solidFill>
                  <a:srgbClr val="000000"/>
                </a:solidFill>
              </a:rPr>
              <a:t>열기</a:t>
            </a:r>
            <a:r>
              <a:rPr lang="en-US" altLang="ko-KR" dirty="0">
                <a:solidFill>
                  <a:srgbClr val="000000"/>
                </a:solidFill>
              </a:rPr>
              <a:t> </a:t>
            </a:r>
            <a:r>
              <a:rPr lang="ko-KR" altLang="en-US" dirty="0">
                <a:solidFill>
                  <a:srgbClr val="000000"/>
                </a:solidFill>
              </a:rPr>
              <a:t>버튼을 누른 경우</a:t>
            </a:r>
            <a:endParaRPr lang="en-US" altLang="ko-KR" dirty="0">
              <a:solidFill>
                <a:srgbClr val="000000"/>
              </a:solidFill>
            </a:endParaRPr>
          </a:p>
          <a:p>
            <a:pPr lvl="2"/>
            <a:r>
              <a:rPr lang="en-US" altLang="ko-KR" dirty="0" err="1">
                <a:solidFill>
                  <a:srgbClr val="000000"/>
                </a:solidFill>
              </a:rPr>
              <a:t>JFileChooser.CANCEL_OPTION</a:t>
            </a:r>
            <a:endParaRPr lang="en-US" altLang="ko-KR" dirty="0">
              <a:solidFill>
                <a:srgbClr val="000000"/>
              </a:solidFill>
            </a:endParaRPr>
          </a:p>
          <a:p>
            <a:pPr lvl="3"/>
            <a:r>
              <a:rPr lang="ko-KR" altLang="en-US" dirty="0">
                <a:solidFill>
                  <a:srgbClr val="000000"/>
                </a:solidFill>
              </a:rPr>
              <a:t>취소 버튼을 누른 경우</a:t>
            </a:r>
          </a:p>
          <a:p>
            <a:pPr lvl="2"/>
            <a:r>
              <a:rPr lang="en-US" altLang="ko-KR" dirty="0" err="1">
                <a:solidFill>
                  <a:srgbClr val="000000"/>
                </a:solidFill>
              </a:rPr>
              <a:t>JFileChooser.ERROR_OPTION</a:t>
            </a:r>
            <a:endParaRPr lang="en-US" altLang="ko-KR" dirty="0">
              <a:solidFill>
                <a:srgbClr val="000000"/>
              </a:solidFill>
            </a:endParaRPr>
          </a:p>
          <a:p>
            <a:pPr lvl="3"/>
            <a:r>
              <a:rPr lang="ko-KR" altLang="en-US" dirty="0">
                <a:solidFill>
                  <a:srgbClr val="000000"/>
                </a:solidFill>
              </a:rPr>
              <a:t>오류가 발생하거나 다이얼로그 창을 그냥 닫은 경우</a:t>
            </a:r>
          </a:p>
          <a:p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711624" y="1988840"/>
            <a:ext cx="4948870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800" dirty="0" err="1"/>
              <a:t>int</a:t>
            </a:r>
            <a:r>
              <a:rPr lang="en-US" altLang="ko-KR" sz="1800" dirty="0"/>
              <a:t> ret = </a:t>
            </a:r>
            <a:r>
              <a:rPr lang="en-US" altLang="ko-KR" sz="1800" dirty="0" err="1"/>
              <a:t>chooser.showOpenDialog</a:t>
            </a:r>
            <a:r>
              <a:rPr lang="en-US" altLang="ko-KR" sz="1800" dirty="0"/>
              <a:t>(null);</a:t>
            </a:r>
          </a:p>
        </p:txBody>
      </p:sp>
    </p:spTree>
    <p:extLst>
      <p:ext uri="{BB962C8B-B14F-4D97-AF65-F5344CB8AC3E}">
        <p14:creationId xmlns:p14="http://schemas.microsoft.com/office/powerpoint/2010/main" val="32710994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0000"/>
                </a:solidFill>
              </a:rPr>
              <a:t>파일 열기 다이얼로그 이용 과정</a:t>
            </a:r>
            <a:r>
              <a:rPr lang="en-US" altLang="ko-KR" sz="2400" dirty="0">
                <a:solidFill>
                  <a:srgbClr val="000000"/>
                </a:solidFill>
              </a:rPr>
              <a:t>(4/6)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ko-KR" altLang="en-US" dirty="0"/>
              <a:t>파일 열기 다이얼로그의 출력 예</a:t>
            </a:r>
            <a:endParaRPr lang="en-US" altLang="ko-KR" dirty="0"/>
          </a:p>
          <a:p>
            <a:pPr lvl="2"/>
            <a:r>
              <a:rPr lang="ko-KR" altLang="en-US" dirty="0"/>
              <a:t>타이틀과 버튼의 이름이 </a:t>
            </a:r>
            <a:r>
              <a:rPr lang="en-US" altLang="ko-KR" dirty="0"/>
              <a:t>"</a:t>
            </a:r>
            <a:r>
              <a:rPr lang="ko-KR" altLang="en-US" dirty="0"/>
              <a:t>열기</a:t>
            </a:r>
            <a:r>
              <a:rPr lang="en-US" altLang="ko-KR" dirty="0"/>
              <a:t>"</a:t>
            </a:r>
            <a:r>
              <a:rPr lang="ko-KR" altLang="en-US" dirty="0"/>
              <a:t>임</a:t>
            </a:r>
            <a:endParaRPr lang="en-US" altLang="ko-KR" dirty="0"/>
          </a:p>
          <a:p>
            <a:pPr lvl="2"/>
            <a:r>
              <a:rPr lang="ko-KR" altLang="en-US" dirty="0"/>
              <a:t>파일 유형은 필터에 의해 </a:t>
            </a:r>
            <a:r>
              <a:rPr lang="en-US" altLang="ko-KR" dirty="0"/>
              <a:t>“JPG &amp; GIF Images” </a:t>
            </a:r>
            <a:r>
              <a:rPr lang="ko-KR" altLang="en-US" dirty="0"/>
              <a:t>출력</a:t>
            </a:r>
            <a:r>
              <a:rPr lang="en-US" altLang="ko-KR" dirty="0"/>
              <a:t>, </a:t>
            </a:r>
            <a:r>
              <a:rPr lang="ko-KR" altLang="en-US" dirty="0"/>
              <a:t>파일 목록은 </a:t>
            </a:r>
            <a:r>
              <a:rPr lang="ko-KR" altLang="en-US" dirty="0" err="1"/>
              <a:t>필터링된</a:t>
            </a:r>
            <a:r>
              <a:rPr lang="ko-KR" altLang="en-US" dirty="0"/>
              <a:t> </a:t>
            </a:r>
            <a:r>
              <a:rPr lang="en-US" altLang="ko-KR" dirty="0"/>
              <a:t>jpg, gif </a:t>
            </a:r>
            <a:r>
              <a:rPr lang="ko-KR" altLang="en-US" dirty="0"/>
              <a:t>파일만 나타나고 있음</a:t>
            </a:r>
          </a:p>
          <a:p>
            <a:pPr lvl="1"/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9776" y="3068960"/>
            <a:ext cx="4301994" cy="3240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22317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0000"/>
                </a:solidFill>
              </a:rPr>
              <a:t>파일 열기 다이얼로그 이용 과정</a:t>
            </a:r>
            <a:r>
              <a:rPr lang="en-US" altLang="ko-KR" sz="2400" dirty="0">
                <a:solidFill>
                  <a:srgbClr val="000000"/>
                </a:solidFill>
              </a:rPr>
              <a:t>(5/6)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6. </a:t>
            </a:r>
            <a:r>
              <a:rPr lang="ko-KR" altLang="en-US" dirty="0"/>
              <a:t>사용자가 선택한 파일 이름 알아내기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783632" y="2060849"/>
            <a:ext cx="6984776" cy="120032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800" dirty="0"/>
              <a:t>if(ret == </a:t>
            </a:r>
            <a:r>
              <a:rPr lang="en-US" altLang="ko-KR" sz="1800" dirty="0" err="1"/>
              <a:t>JFileChooser.APPROVE_OPTION</a:t>
            </a:r>
            <a:r>
              <a:rPr lang="en-US" altLang="ko-KR" sz="1800" dirty="0"/>
              <a:t>) {</a:t>
            </a:r>
          </a:p>
          <a:p>
            <a:pPr defTabSz="180000"/>
            <a:r>
              <a:rPr lang="en-US" altLang="ko-KR" sz="1800" dirty="0"/>
              <a:t>	String </a:t>
            </a:r>
            <a:r>
              <a:rPr lang="en-US" altLang="ko-KR" sz="1800" dirty="0" err="1"/>
              <a:t>pathName</a:t>
            </a:r>
            <a:r>
              <a:rPr lang="en-US" altLang="ko-KR" sz="1800" dirty="0"/>
              <a:t> = </a:t>
            </a:r>
            <a:r>
              <a:rPr lang="en-US" altLang="ko-KR" sz="1800" dirty="0" err="1"/>
              <a:t>chooser.getSelectedFile</a:t>
            </a:r>
            <a:r>
              <a:rPr lang="en-US" altLang="ko-KR" sz="1800" dirty="0"/>
              <a:t>().</a:t>
            </a:r>
            <a:r>
              <a:rPr lang="en-US" altLang="ko-KR" sz="1800" dirty="0" err="1"/>
              <a:t>getPath</a:t>
            </a:r>
            <a:r>
              <a:rPr lang="en-US" altLang="ko-KR" sz="1800" dirty="0"/>
              <a:t>();  //</a:t>
            </a:r>
            <a:r>
              <a:rPr lang="ko-KR" altLang="en-US" sz="1800" dirty="0"/>
              <a:t>완전 경로명</a:t>
            </a:r>
            <a:endParaRPr lang="en-US" altLang="ko-KR" sz="1800" dirty="0"/>
          </a:p>
          <a:p>
            <a:pPr defTabSz="180000"/>
            <a:r>
              <a:rPr lang="en-US" altLang="ko-KR" sz="1800" dirty="0"/>
              <a:t>	String </a:t>
            </a:r>
            <a:r>
              <a:rPr lang="en-US" altLang="ko-KR" sz="1800" dirty="0" err="1"/>
              <a:t>fileName</a:t>
            </a:r>
            <a:r>
              <a:rPr lang="en-US" altLang="ko-KR" sz="1800" dirty="0"/>
              <a:t> = </a:t>
            </a:r>
            <a:r>
              <a:rPr lang="en-US" altLang="ko-KR" sz="1800" dirty="0" err="1"/>
              <a:t>chooser.getSelectedFile</a:t>
            </a:r>
            <a:r>
              <a:rPr lang="en-US" altLang="ko-KR" sz="1800" dirty="0"/>
              <a:t>().</a:t>
            </a:r>
            <a:r>
              <a:rPr lang="en-US" altLang="ko-KR" sz="1800" dirty="0" err="1"/>
              <a:t>getName</a:t>
            </a:r>
            <a:r>
              <a:rPr lang="en-US" altLang="ko-KR" sz="1800" dirty="0"/>
              <a:t>(); //</a:t>
            </a:r>
            <a:r>
              <a:rPr lang="ko-KR" altLang="en-US" sz="1800" dirty="0"/>
              <a:t>파일 이름</a:t>
            </a:r>
            <a:endParaRPr lang="en-US" altLang="ko-KR" sz="1800" dirty="0"/>
          </a:p>
          <a:p>
            <a:pPr defTabSz="180000"/>
            <a:r>
              <a:rPr lang="en-US" altLang="ko-KR" sz="18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69280690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0000"/>
                </a:solidFill>
              </a:rPr>
              <a:t>파일 열기 다이얼로그 이용 </a:t>
            </a:r>
            <a:r>
              <a:rPr lang="ko-KR" altLang="en-US" dirty="0" smtClean="0">
                <a:solidFill>
                  <a:srgbClr val="000000"/>
                </a:solidFill>
              </a:rPr>
              <a:t>과정</a:t>
            </a:r>
            <a:r>
              <a:rPr lang="en-US" altLang="ko-KR" sz="2400" dirty="0">
                <a:solidFill>
                  <a:srgbClr val="000000"/>
                </a:solidFill>
              </a:rPr>
              <a:t>(6/6)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altLang="ko-KR" dirty="0" err="1" smtClean="0"/>
              <a:t>getSelectedFile</a:t>
            </a:r>
            <a:r>
              <a:rPr lang="en-US" altLang="ko-KR" dirty="0"/>
              <a:t>()</a:t>
            </a:r>
            <a:r>
              <a:rPr lang="ko-KR" altLang="en-US" dirty="0"/>
              <a:t> </a:t>
            </a:r>
            <a:r>
              <a:rPr lang="ko-KR" altLang="en-US" dirty="0" err="1"/>
              <a:t>메소드는</a:t>
            </a:r>
            <a:r>
              <a:rPr lang="ko-KR" altLang="en-US" dirty="0"/>
              <a:t> </a:t>
            </a:r>
            <a:r>
              <a:rPr lang="en-US" altLang="ko-KR" dirty="0"/>
              <a:t>File </a:t>
            </a:r>
            <a:r>
              <a:rPr lang="ko-KR" altLang="en-US" dirty="0"/>
              <a:t>객체를 </a:t>
            </a:r>
            <a:r>
              <a:rPr lang="ko-KR" altLang="en-US" dirty="0" err="1" smtClean="0"/>
              <a:t>리턴함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예를 들어 사용자가 선택한 파일이 </a:t>
            </a:r>
            <a:r>
              <a:rPr lang="en-US" altLang="ko-KR" dirty="0" smtClean="0"/>
              <a:t>a.jpg</a:t>
            </a:r>
            <a:r>
              <a:rPr lang="ko-KR" altLang="en-US" dirty="0" smtClean="0"/>
              <a:t>일 경우</a:t>
            </a:r>
            <a:endParaRPr lang="en-US" altLang="ko-KR" dirty="0" smtClean="0"/>
          </a:p>
          <a:p>
            <a:pPr lvl="3"/>
            <a:r>
              <a:rPr lang="en-US" altLang="ko-KR" dirty="0" err="1" smtClean="0"/>
              <a:t>chooser.getSelectedFile</a:t>
            </a:r>
            <a:r>
              <a:rPr lang="en-US" altLang="ko-KR" dirty="0"/>
              <a:t>().</a:t>
            </a:r>
            <a:r>
              <a:rPr lang="en-US" altLang="ko-KR" dirty="0" err="1"/>
              <a:t>getPath</a:t>
            </a:r>
            <a:r>
              <a:rPr lang="en-US" altLang="ko-KR" dirty="0" smtClean="0"/>
              <a:t>()</a:t>
            </a:r>
            <a:r>
              <a:rPr lang="ko-KR" altLang="en-US" dirty="0" smtClean="0"/>
              <a:t>의 결과는 다음과 같은 완전한 경로명임</a:t>
            </a:r>
            <a:endParaRPr lang="en-US" altLang="ko-KR" dirty="0" smtClean="0"/>
          </a:p>
          <a:p>
            <a:pPr lvl="4"/>
            <a:r>
              <a:rPr lang="en-US" altLang="ko-KR" sz="1800" dirty="0"/>
              <a:t>C:\Documents and Settings\</a:t>
            </a:r>
            <a:r>
              <a:rPr lang="ko-KR" altLang="en-US" sz="1800" dirty="0"/>
              <a:t>황기태</a:t>
            </a:r>
            <a:r>
              <a:rPr lang="en-US" altLang="ko-KR" sz="1800" dirty="0"/>
              <a:t>\My Documents\My Pictures\a.jpg</a:t>
            </a:r>
          </a:p>
          <a:p>
            <a:pPr lvl="3"/>
            <a:r>
              <a:rPr lang="en-US" altLang="ko-KR" dirty="0" err="1"/>
              <a:t>chooser.getSelectedFile</a:t>
            </a:r>
            <a:r>
              <a:rPr lang="en-US" altLang="ko-KR" dirty="0"/>
              <a:t>().</a:t>
            </a:r>
            <a:r>
              <a:rPr lang="en-US" altLang="ko-KR" dirty="0" err="1" smtClean="0"/>
              <a:t>getName</a:t>
            </a:r>
            <a:r>
              <a:rPr lang="en-US" altLang="ko-KR" dirty="0" smtClean="0"/>
              <a:t>()</a:t>
            </a:r>
            <a:r>
              <a:rPr lang="ko-KR" altLang="en-US" dirty="0"/>
              <a:t>의 결과는 다음과 같은 </a:t>
            </a:r>
            <a:r>
              <a:rPr lang="ko-KR" altLang="en-US" dirty="0" smtClean="0"/>
              <a:t>파일 이름임</a:t>
            </a:r>
            <a:endParaRPr lang="en-US" altLang="ko-KR" dirty="0"/>
          </a:p>
          <a:p>
            <a:pPr lvl="4"/>
            <a:r>
              <a:rPr lang="en-US" altLang="ko-KR" sz="1800" dirty="0"/>
              <a:t>a.jpg</a:t>
            </a:r>
          </a:p>
          <a:p>
            <a:pPr lvl="3"/>
            <a:endParaRPr lang="en-US" altLang="ko-KR" sz="1600" dirty="0"/>
          </a:p>
          <a:p>
            <a:pPr lvl="2"/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0973937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800" dirty="0">
                <a:solidFill>
                  <a:schemeClr val="accent2"/>
                </a:solidFill>
              </a:rPr>
              <a:t>예제 </a:t>
            </a:r>
            <a:r>
              <a:rPr lang="en-US" altLang="ko-KR" sz="2800" dirty="0">
                <a:solidFill>
                  <a:schemeClr val="accent2"/>
                </a:solidFill>
              </a:rPr>
              <a:t>14-9 : </a:t>
            </a:r>
            <a:r>
              <a:rPr lang="ko-KR" altLang="en-US" sz="2800" dirty="0">
                <a:solidFill>
                  <a:schemeClr val="accent2"/>
                </a:solidFill>
              </a:rPr>
              <a:t>파일 열기 다이얼로그 생성 및 출력</a:t>
            </a:r>
            <a:r>
              <a:rPr lang="en-US" altLang="ko-KR" sz="1400" dirty="0">
                <a:solidFill>
                  <a:schemeClr val="accent2"/>
                </a:solidFill>
              </a:rPr>
              <a:t>(1/5)</a:t>
            </a:r>
            <a:endParaRPr lang="ko-KR" altLang="en-US" sz="2800" dirty="0">
              <a:solidFill>
                <a:schemeClr val="accent2"/>
              </a:solidFill>
            </a:endParaRPr>
          </a:p>
        </p:txBody>
      </p:sp>
      <p:sp>
        <p:nvSpPr>
          <p:cNvPr id="4" name="오른쪽 화살표 3"/>
          <p:cNvSpPr/>
          <p:nvPr/>
        </p:nvSpPr>
        <p:spPr>
          <a:xfrm>
            <a:off x="4470175" y="1988684"/>
            <a:ext cx="504056" cy="216024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8592" y="1565666"/>
            <a:ext cx="2566689" cy="164731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3144" y="3496302"/>
            <a:ext cx="4432094" cy="310105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cxnSp>
        <p:nvCxnSpPr>
          <p:cNvPr id="8" name="직선 화살표 연결선 7"/>
          <p:cNvCxnSpPr/>
          <p:nvPr/>
        </p:nvCxnSpPr>
        <p:spPr>
          <a:xfrm>
            <a:off x="6718080" y="2970162"/>
            <a:ext cx="404838" cy="118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타원 5"/>
          <p:cNvSpPr/>
          <p:nvPr/>
        </p:nvSpPr>
        <p:spPr>
          <a:xfrm>
            <a:off x="2106147" y="4077072"/>
            <a:ext cx="1224136" cy="360040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자유형 4"/>
          <p:cNvSpPr/>
          <p:nvPr/>
        </p:nvSpPr>
        <p:spPr>
          <a:xfrm>
            <a:off x="2049018" y="2204864"/>
            <a:ext cx="648071" cy="1291438"/>
          </a:xfrm>
          <a:custGeom>
            <a:avLst/>
            <a:gdLst>
              <a:gd name="connsiteX0" fmla="*/ 0 w 1743075"/>
              <a:gd name="connsiteY0" fmla="*/ 0 h 2476500"/>
              <a:gd name="connsiteX1" fmla="*/ 419100 w 1743075"/>
              <a:gd name="connsiteY1" fmla="*/ 1733550 h 2476500"/>
              <a:gd name="connsiteX2" fmla="*/ 1743075 w 1743075"/>
              <a:gd name="connsiteY2" fmla="*/ 2476500 h 2476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43075" h="2476500">
                <a:moveTo>
                  <a:pt x="0" y="0"/>
                </a:moveTo>
                <a:cubicBezTo>
                  <a:pt x="64294" y="660400"/>
                  <a:pt x="128588" y="1320800"/>
                  <a:pt x="419100" y="1733550"/>
                </a:cubicBezTo>
                <a:cubicBezTo>
                  <a:pt x="709612" y="2146300"/>
                  <a:pt x="1226343" y="2311400"/>
                  <a:pt x="1743075" y="2476500"/>
                </a:cubicBezTo>
              </a:path>
            </a:pathLst>
          </a:custGeom>
          <a:noFill/>
          <a:ln w="127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1344" y="1562453"/>
            <a:ext cx="5343128" cy="3301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24824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800" dirty="0">
                <a:solidFill>
                  <a:srgbClr val="000000"/>
                </a:solidFill>
              </a:rPr>
              <a:t>예제 </a:t>
            </a:r>
            <a:r>
              <a:rPr lang="en-US" altLang="ko-KR" sz="2800" dirty="0">
                <a:solidFill>
                  <a:srgbClr val="000000"/>
                </a:solidFill>
              </a:rPr>
              <a:t>14-9 : </a:t>
            </a:r>
            <a:r>
              <a:rPr lang="ko-KR" altLang="en-US" sz="2800" dirty="0">
                <a:solidFill>
                  <a:srgbClr val="000000"/>
                </a:solidFill>
              </a:rPr>
              <a:t>파일 열기 다이얼로그 생성 및 출력</a:t>
            </a:r>
            <a:r>
              <a:rPr lang="en-US" altLang="ko-KR" sz="1400" dirty="0">
                <a:solidFill>
                  <a:srgbClr val="000000"/>
                </a:solidFill>
              </a:rPr>
              <a:t>(2/5)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2279576" y="1556793"/>
            <a:ext cx="6912768" cy="452431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800" dirty="0"/>
              <a:t>import </a:t>
            </a:r>
            <a:r>
              <a:rPr lang="en-US" altLang="ko-KR" sz="1800" dirty="0" err="1"/>
              <a:t>javax.swing</a:t>
            </a:r>
            <a:r>
              <a:rPr lang="en-US" altLang="ko-KR" sz="1800" dirty="0"/>
              <a:t>.*;</a:t>
            </a:r>
          </a:p>
          <a:p>
            <a:pPr defTabSz="180000"/>
            <a:r>
              <a:rPr lang="en-US" altLang="ko-KR" sz="1800" dirty="0"/>
              <a:t>import </a:t>
            </a:r>
            <a:r>
              <a:rPr lang="en-US" altLang="ko-KR" sz="1800" dirty="0" err="1"/>
              <a:t>javax.swing.filechooser</a:t>
            </a:r>
            <a:r>
              <a:rPr lang="en-US" altLang="ko-KR" sz="1800" dirty="0"/>
              <a:t>.*;</a:t>
            </a:r>
          </a:p>
          <a:p>
            <a:pPr defTabSz="180000"/>
            <a:r>
              <a:rPr lang="en-US" altLang="ko-KR" sz="1800" dirty="0"/>
              <a:t>import </a:t>
            </a:r>
            <a:r>
              <a:rPr lang="en-US" altLang="ko-KR" sz="1800" dirty="0" err="1"/>
              <a:t>java.awt.event</a:t>
            </a:r>
            <a:r>
              <a:rPr lang="en-US" altLang="ko-KR" sz="1800" dirty="0"/>
              <a:t>.*;</a:t>
            </a:r>
          </a:p>
          <a:p>
            <a:pPr defTabSz="180000"/>
            <a:r>
              <a:rPr lang="en-US" altLang="ko-KR" sz="1800" dirty="0"/>
              <a:t>import </a:t>
            </a:r>
            <a:r>
              <a:rPr lang="en-US" altLang="ko-KR" sz="1800" dirty="0" err="1"/>
              <a:t>java.awt</a:t>
            </a:r>
            <a:r>
              <a:rPr lang="en-US" altLang="ko-KR" sz="1800" dirty="0"/>
              <a:t>.*;</a:t>
            </a:r>
          </a:p>
          <a:p>
            <a:pPr defTabSz="180000"/>
            <a:endParaRPr lang="en-US" altLang="ko-KR" sz="1800" dirty="0"/>
          </a:p>
          <a:p>
            <a:pPr defTabSz="180000"/>
            <a:r>
              <a:rPr lang="en-US" altLang="ko-KR" sz="1800" b="1" dirty="0"/>
              <a:t>public class </a:t>
            </a:r>
            <a:r>
              <a:rPr lang="en-US" altLang="ko-KR" sz="1800" b="1" dirty="0" err="1"/>
              <a:t>MenuAndFileDialogEx</a:t>
            </a:r>
            <a:r>
              <a:rPr lang="en-US" altLang="ko-KR" sz="1800" b="1" dirty="0"/>
              <a:t> extends </a:t>
            </a:r>
            <a:r>
              <a:rPr lang="en-US" altLang="ko-KR" sz="1800" b="1" dirty="0" err="1"/>
              <a:t>JFrame</a:t>
            </a:r>
            <a:r>
              <a:rPr lang="en-US" altLang="ko-KR" sz="1800" b="1" dirty="0"/>
              <a:t> </a:t>
            </a:r>
            <a:r>
              <a:rPr lang="en-US" altLang="ko-KR" sz="1800" dirty="0"/>
              <a:t>{</a:t>
            </a:r>
          </a:p>
          <a:p>
            <a:pPr defTabSz="180000"/>
            <a:r>
              <a:rPr lang="en-US" altLang="ko-KR" sz="1800" dirty="0"/>
              <a:t>	private </a:t>
            </a:r>
            <a:r>
              <a:rPr lang="en-US" altLang="ko-KR" sz="1800" dirty="0" err="1"/>
              <a:t>JLabel</a:t>
            </a:r>
            <a:r>
              <a:rPr lang="en-US" altLang="ko-KR" sz="1800" dirty="0"/>
              <a:t> </a:t>
            </a:r>
            <a:r>
              <a:rPr lang="en-US" altLang="ko-KR" sz="1800" dirty="0" err="1"/>
              <a:t>imageLabel</a:t>
            </a:r>
            <a:r>
              <a:rPr lang="en-US" altLang="ko-KR" sz="1800" dirty="0"/>
              <a:t> = new </a:t>
            </a:r>
            <a:r>
              <a:rPr lang="en-US" altLang="ko-KR" sz="1800" dirty="0" err="1"/>
              <a:t>JLabel</a:t>
            </a:r>
            <a:r>
              <a:rPr lang="en-US" altLang="ko-KR" sz="1800" dirty="0"/>
              <a:t>();</a:t>
            </a:r>
          </a:p>
          <a:p>
            <a:pPr defTabSz="180000"/>
            <a:r>
              <a:rPr lang="en-US" altLang="ko-KR" sz="1800" dirty="0"/>
              <a:t>	public </a:t>
            </a:r>
            <a:r>
              <a:rPr lang="en-US" altLang="ko-KR" sz="1800" dirty="0" err="1"/>
              <a:t>MenuAndFileDialogEx</a:t>
            </a:r>
            <a:r>
              <a:rPr lang="en-US" altLang="ko-KR" sz="1800" dirty="0"/>
              <a:t>() {</a:t>
            </a:r>
          </a:p>
          <a:p>
            <a:pPr defTabSz="180000"/>
            <a:r>
              <a:rPr lang="en-US" altLang="ko-KR" sz="1800" dirty="0"/>
              <a:t>		</a:t>
            </a:r>
            <a:r>
              <a:rPr lang="en-US" altLang="ko-KR" sz="1800" dirty="0" err="1"/>
              <a:t>setTitle</a:t>
            </a:r>
            <a:r>
              <a:rPr lang="en-US" altLang="ko-KR" sz="1800" dirty="0"/>
              <a:t>("Menu</a:t>
            </a:r>
            <a:r>
              <a:rPr lang="ko-KR" altLang="en-US" sz="1800" dirty="0"/>
              <a:t>와 </a:t>
            </a:r>
            <a:r>
              <a:rPr lang="en-US" altLang="ko-KR" sz="1800" dirty="0" err="1"/>
              <a:t>JFileChooser</a:t>
            </a:r>
            <a:r>
              <a:rPr lang="en-US" altLang="ko-KR" sz="1800" dirty="0"/>
              <a:t> </a:t>
            </a:r>
            <a:r>
              <a:rPr lang="ko-KR" altLang="en-US" sz="1800" dirty="0"/>
              <a:t>활용 예제</a:t>
            </a:r>
            <a:r>
              <a:rPr lang="en-US" altLang="ko-KR" sz="1800" dirty="0"/>
              <a:t>");</a:t>
            </a:r>
          </a:p>
          <a:p>
            <a:pPr defTabSz="180000"/>
            <a:r>
              <a:rPr lang="en-US" altLang="ko-KR" sz="1800" dirty="0"/>
              <a:t>		</a:t>
            </a:r>
            <a:r>
              <a:rPr lang="en-US" altLang="ko-KR" sz="1800" dirty="0" err="1"/>
              <a:t>setDefaultCloseOperation</a:t>
            </a:r>
            <a:r>
              <a:rPr lang="en-US" altLang="ko-KR" sz="1800" dirty="0"/>
              <a:t>(</a:t>
            </a:r>
            <a:r>
              <a:rPr lang="en-US" altLang="ko-KR" sz="1800" dirty="0" err="1"/>
              <a:t>JFrame.EXIT_ON_CLOSE</a:t>
            </a:r>
            <a:r>
              <a:rPr lang="en-US" altLang="ko-KR" sz="1800" dirty="0"/>
              <a:t>);</a:t>
            </a:r>
          </a:p>
          <a:p>
            <a:pPr defTabSz="180000"/>
            <a:r>
              <a:rPr lang="en-US" altLang="ko-KR" sz="1800" dirty="0"/>
              <a:t>		Container c = </a:t>
            </a:r>
            <a:r>
              <a:rPr lang="en-US" altLang="ko-KR" sz="1800" dirty="0" err="1"/>
              <a:t>getContentPane</a:t>
            </a:r>
            <a:r>
              <a:rPr lang="en-US" altLang="ko-KR" sz="1800" dirty="0"/>
              <a:t>();</a:t>
            </a:r>
          </a:p>
          <a:p>
            <a:pPr defTabSz="180000"/>
            <a:r>
              <a:rPr lang="en-US" altLang="ko-KR" sz="1800" dirty="0"/>
              <a:t>		</a:t>
            </a:r>
            <a:r>
              <a:rPr lang="en-US" altLang="ko-KR" sz="1800" dirty="0" err="1"/>
              <a:t>c.add</a:t>
            </a:r>
            <a:r>
              <a:rPr lang="en-US" altLang="ko-KR" sz="1800" dirty="0"/>
              <a:t>(</a:t>
            </a:r>
            <a:r>
              <a:rPr lang="en-US" altLang="ko-KR" sz="1800" dirty="0" err="1"/>
              <a:t>imageLabel</a:t>
            </a:r>
            <a:r>
              <a:rPr lang="en-US" altLang="ko-KR" sz="1800" dirty="0"/>
              <a:t>);</a:t>
            </a:r>
          </a:p>
          <a:p>
            <a:pPr defTabSz="180000"/>
            <a:r>
              <a:rPr lang="en-US" altLang="ko-KR" sz="1800" dirty="0"/>
              <a:t>		</a:t>
            </a:r>
            <a:r>
              <a:rPr lang="en-US" altLang="ko-KR" sz="1800" dirty="0" err="1"/>
              <a:t>createMenu</a:t>
            </a:r>
            <a:r>
              <a:rPr lang="en-US" altLang="ko-KR" sz="1800" dirty="0"/>
              <a:t>();</a:t>
            </a:r>
          </a:p>
          <a:p>
            <a:pPr defTabSz="180000"/>
            <a:r>
              <a:rPr lang="en-US" altLang="ko-KR" sz="1800" dirty="0"/>
              <a:t>		</a:t>
            </a:r>
            <a:r>
              <a:rPr lang="en-US" altLang="ko-KR" sz="1800" dirty="0" err="1"/>
              <a:t>setSize</a:t>
            </a:r>
            <a:r>
              <a:rPr lang="en-US" altLang="ko-KR" sz="1800" dirty="0"/>
              <a:t>(350,200);</a:t>
            </a:r>
          </a:p>
          <a:p>
            <a:pPr defTabSz="180000"/>
            <a:r>
              <a:rPr lang="en-US" altLang="ko-KR" sz="1800" dirty="0"/>
              <a:t>		</a:t>
            </a:r>
            <a:r>
              <a:rPr lang="en-US" altLang="ko-KR" sz="1800" dirty="0" err="1"/>
              <a:t>setVisible</a:t>
            </a:r>
            <a:r>
              <a:rPr lang="en-US" altLang="ko-KR" sz="1800" dirty="0"/>
              <a:t>(true);</a:t>
            </a:r>
          </a:p>
          <a:p>
            <a:pPr defTabSz="180000"/>
            <a:r>
              <a:rPr lang="en-US" altLang="ko-KR" sz="1800" dirty="0"/>
              <a:t>	}</a:t>
            </a:r>
          </a:p>
        </p:txBody>
      </p:sp>
    </p:spTree>
    <p:extLst>
      <p:ext uri="{BB962C8B-B14F-4D97-AF65-F5344CB8AC3E}">
        <p14:creationId xmlns:p14="http://schemas.microsoft.com/office/powerpoint/2010/main" val="402863472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800" dirty="0">
                <a:solidFill>
                  <a:srgbClr val="000000"/>
                </a:solidFill>
              </a:rPr>
              <a:t>예제 </a:t>
            </a:r>
            <a:r>
              <a:rPr lang="en-US" altLang="ko-KR" sz="2800" dirty="0">
                <a:solidFill>
                  <a:srgbClr val="000000"/>
                </a:solidFill>
              </a:rPr>
              <a:t>14-9 : </a:t>
            </a:r>
            <a:r>
              <a:rPr lang="ko-KR" altLang="en-US" sz="2800" dirty="0">
                <a:solidFill>
                  <a:srgbClr val="000000"/>
                </a:solidFill>
              </a:rPr>
              <a:t>파일 열기 다이얼로그 생성 및 출력</a:t>
            </a:r>
            <a:r>
              <a:rPr lang="en-US" altLang="ko-KR" sz="1400" dirty="0">
                <a:solidFill>
                  <a:srgbClr val="000000"/>
                </a:solidFill>
              </a:rPr>
              <a:t>(3/5)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2209800" y="1700809"/>
            <a:ext cx="6912768" cy="313932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800" dirty="0"/>
              <a:t>	private void </a:t>
            </a:r>
            <a:r>
              <a:rPr lang="en-US" altLang="ko-KR" sz="1800" dirty="0" err="1"/>
              <a:t>createMenu</a:t>
            </a:r>
            <a:r>
              <a:rPr lang="en-US" altLang="ko-KR" sz="1800" dirty="0"/>
              <a:t>() {</a:t>
            </a:r>
          </a:p>
          <a:p>
            <a:pPr defTabSz="180000"/>
            <a:r>
              <a:rPr lang="en-US" altLang="ko-KR" sz="1800" dirty="0"/>
              <a:t>		</a:t>
            </a:r>
            <a:r>
              <a:rPr lang="en-US" altLang="ko-KR" sz="1800" dirty="0" err="1"/>
              <a:t>JMenuBar</a:t>
            </a:r>
            <a:r>
              <a:rPr lang="en-US" altLang="ko-KR" sz="1800" dirty="0"/>
              <a:t> </a:t>
            </a:r>
            <a:r>
              <a:rPr lang="en-US" altLang="ko-KR" sz="1800" dirty="0" err="1"/>
              <a:t>mb</a:t>
            </a:r>
            <a:r>
              <a:rPr lang="en-US" altLang="ko-KR" sz="1800" dirty="0"/>
              <a:t> = new </a:t>
            </a:r>
            <a:r>
              <a:rPr lang="en-US" altLang="ko-KR" sz="1800" dirty="0" err="1"/>
              <a:t>JMenuBar</a:t>
            </a:r>
            <a:r>
              <a:rPr lang="en-US" altLang="ko-KR" sz="1800" dirty="0"/>
              <a:t>();</a:t>
            </a:r>
          </a:p>
          <a:p>
            <a:pPr defTabSz="180000"/>
            <a:r>
              <a:rPr lang="fr-FR" altLang="ko-KR" sz="1800" dirty="0"/>
              <a:t>		JMenu fileMenu = new JMenu("File");</a:t>
            </a:r>
          </a:p>
          <a:p>
            <a:pPr defTabSz="180000"/>
            <a:r>
              <a:rPr lang="en-US" altLang="ko-KR" sz="1800" dirty="0"/>
              <a:t>		</a:t>
            </a:r>
            <a:r>
              <a:rPr lang="en-US" altLang="ko-KR" sz="1800" dirty="0" err="1"/>
              <a:t>JMenuItem</a:t>
            </a:r>
            <a:r>
              <a:rPr lang="en-US" altLang="ko-KR" sz="1800" dirty="0"/>
              <a:t> </a:t>
            </a:r>
            <a:r>
              <a:rPr lang="en-US" altLang="ko-KR" sz="1800" dirty="0" err="1"/>
              <a:t>openItem</a:t>
            </a:r>
            <a:r>
              <a:rPr lang="en-US" altLang="ko-KR" sz="1800" dirty="0"/>
              <a:t> = new </a:t>
            </a:r>
            <a:r>
              <a:rPr lang="en-US" altLang="ko-KR" sz="1800" dirty="0" err="1"/>
              <a:t>JMenuItem</a:t>
            </a:r>
            <a:r>
              <a:rPr lang="en-US" altLang="ko-KR" sz="1800" dirty="0"/>
              <a:t>("Open");</a:t>
            </a:r>
          </a:p>
          <a:p>
            <a:pPr defTabSz="180000"/>
            <a:r>
              <a:rPr lang="en-US" altLang="ko-KR" sz="1800" dirty="0"/>
              <a:t>	</a:t>
            </a:r>
          </a:p>
          <a:p>
            <a:pPr defTabSz="180000"/>
            <a:r>
              <a:rPr lang="en-US" altLang="ko-KR" sz="1800" dirty="0"/>
              <a:t>		</a:t>
            </a:r>
            <a:r>
              <a:rPr lang="en-US" altLang="ko-KR" sz="1800" b="1" dirty="0" err="1"/>
              <a:t>openItem.addActionListener</a:t>
            </a:r>
            <a:r>
              <a:rPr lang="en-US" altLang="ko-KR" sz="1800" b="1" dirty="0"/>
              <a:t>(</a:t>
            </a:r>
          </a:p>
          <a:p>
            <a:pPr defTabSz="180000"/>
            <a:r>
              <a:rPr lang="en-US" altLang="ko-KR" sz="1800" b="1" dirty="0"/>
              <a:t>			new </a:t>
            </a:r>
            <a:r>
              <a:rPr lang="en-US" altLang="ko-KR" sz="1800" b="1" dirty="0" err="1"/>
              <a:t>OpenActionListener</a:t>
            </a:r>
            <a:r>
              <a:rPr lang="en-US" altLang="ko-KR" sz="1800" b="1" dirty="0"/>
              <a:t>());</a:t>
            </a:r>
          </a:p>
          <a:p>
            <a:pPr defTabSz="180000"/>
            <a:r>
              <a:rPr lang="en-US" altLang="ko-KR" sz="1800" dirty="0"/>
              <a:t>		</a:t>
            </a:r>
            <a:r>
              <a:rPr lang="en-US" altLang="ko-KR" sz="1800" dirty="0" err="1"/>
              <a:t>fileMenu.add</a:t>
            </a:r>
            <a:r>
              <a:rPr lang="en-US" altLang="ko-KR" sz="1800" dirty="0"/>
              <a:t>(</a:t>
            </a:r>
            <a:r>
              <a:rPr lang="en-US" altLang="ko-KR" sz="1800" dirty="0" err="1"/>
              <a:t>openItem</a:t>
            </a:r>
            <a:r>
              <a:rPr lang="en-US" altLang="ko-KR" sz="1800" dirty="0"/>
              <a:t>);</a:t>
            </a:r>
          </a:p>
          <a:p>
            <a:pPr defTabSz="180000"/>
            <a:r>
              <a:rPr lang="en-US" altLang="ko-KR" sz="1800" dirty="0"/>
              <a:t>		</a:t>
            </a:r>
            <a:r>
              <a:rPr lang="en-US" altLang="ko-KR" sz="1800" dirty="0" err="1"/>
              <a:t>mb.add</a:t>
            </a:r>
            <a:r>
              <a:rPr lang="en-US" altLang="ko-KR" sz="1800" dirty="0"/>
              <a:t>(</a:t>
            </a:r>
            <a:r>
              <a:rPr lang="en-US" altLang="ko-KR" sz="1800" dirty="0" err="1"/>
              <a:t>fileMenu</a:t>
            </a:r>
            <a:r>
              <a:rPr lang="en-US" altLang="ko-KR" sz="1800" dirty="0"/>
              <a:t>);</a:t>
            </a:r>
          </a:p>
          <a:p>
            <a:pPr defTabSz="180000"/>
            <a:r>
              <a:rPr lang="en-US" altLang="ko-KR" sz="1800" dirty="0"/>
              <a:t>		</a:t>
            </a:r>
            <a:r>
              <a:rPr lang="en-US" altLang="ko-KR" sz="1800" dirty="0" err="1"/>
              <a:t>setJMenuBar</a:t>
            </a:r>
            <a:r>
              <a:rPr lang="en-US" altLang="ko-KR" sz="1800" dirty="0"/>
              <a:t>(</a:t>
            </a:r>
            <a:r>
              <a:rPr lang="en-US" altLang="ko-KR" sz="1800" dirty="0" err="1"/>
              <a:t>mb</a:t>
            </a:r>
            <a:r>
              <a:rPr lang="en-US" altLang="ko-KR" sz="1800" dirty="0"/>
              <a:t>);</a:t>
            </a:r>
          </a:p>
          <a:p>
            <a:pPr defTabSz="180000"/>
            <a:r>
              <a:rPr lang="en-US" altLang="ko-KR" sz="1800" dirty="0"/>
              <a:t>	}</a:t>
            </a:r>
          </a:p>
        </p:txBody>
      </p:sp>
    </p:spTree>
    <p:extLst>
      <p:ext uri="{BB962C8B-B14F-4D97-AF65-F5344CB8AC3E}">
        <p14:creationId xmlns:p14="http://schemas.microsoft.com/office/powerpoint/2010/main" val="122002781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800" dirty="0">
                <a:solidFill>
                  <a:srgbClr val="000000"/>
                </a:solidFill>
              </a:rPr>
              <a:t>예제 </a:t>
            </a:r>
            <a:r>
              <a:rPr lang="en-US" altLang="ko-KR" sz="2800" dirty="0">
                <a:solidFill>
                  <a:srgbClr val="000000"/>
                </a:solidFill>
              </a:rPr>
              <a:t>14-9 : </a:t>
            </a:r>
            <a:r>
              <a:rPr lang="ko-KR" altLang="en-US" sz="2800" dirty="0">
                <a:solidFill>
                  <a:srgbClr val="000000"/>
                </a:solidFill>
              </a:rPr>
              <a:t>파일 열기 다이얼로그 생성 및 출력</a:t>
            </a:r>
            <a:r>
              <a:rPr lang="en-US" altLang="ko-KR" sz="1400" dirty="0">
                <a:solidFill>
                  <a:srgbClr val="000000"/>
                </a:solidFill>
              </a:rPr>
              <a:t>(4/5)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983432" y="1350288"/>
            <a:ext cx="7647384" cy="535531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800" dirty="0"/>
              <a:t>	</a:t>
            </a:r>
            <a:r>
              <a:rPr lang="en-US" altLang="ko-KR" sz="1800" b="1" dirty="0"/>
              <a:t>class </a:t>
            </a:r>
            <a:r>
              <a:rPr lang="en-US" altLang="ko-KR" sz="1800" b="1" dirty="0" err="1"/>
              <a:t>OpenActionListener</a:t>
            </a:r>
            <a:r>
              <a:rPr lang="en-US" altLang="ko-KR" sz="1800" b="1" dirty="0"/>
              <a:t> implements </a:t>
            </a:r>
            <a:r>
              <a:rPr lang="en-US" altLang="ko-KR" sz="1800" b="1" dirty="0" err="1"/>
              <a:t>ActionListener</a:t>
            </a:r>
            <a:r>
              <a:rPr lang="en-US" altLang="ko-KR" sz="1800" b="1" dirty="0"/>
              <a:t> </a:t>
            </a:r>
            <a:r>
              <a:rPr lang="en-US" altLang="ko-KR" sz="1800" dirty="0"/>
              <a:t>{</a:t>
            </a:r>
          </a:p>
          <a:p>
            <a:pPr defTabSz="180000"/>
            <a:r>
              <a:rPr lang="en-US" altLang="ko-KR" sz="1800" dirty="0"/>
              <a:t>		private </a:t>
            </a:r>
            <a:r>
              <a:rPr lang="en-US" altLang="ko-KR" sz="1800" dirty="0" err="1"/>
              <a:t>JFileChooser</a:t>
            </a:r>
            <a:r>
              <a:rPr lang="en-US" altLang="ko-KR" sz="1800" dirty="0"/>
              <a:t> chooser;</a:t>
            </a:r>
          </a:p>
          <a:p>
            <a:pPr defTabSz="180000"/>
            <a:endParaRPr lang="en-US" altLang="ko-KR" sz="1800" dirty="0"/>
          </a:p>
          <a:p>
            <a:pPr defTabSz="180000"/>
            <a:r>
              <a:rPr lang="en-US" altLang="ko-KR" sz="1800" dirty="0"/>
              <a:t>		public </a:t>
            </a:r>
            <a:r>
              <a:rPr lang="en-US" altLang="ko-KR" sz="1800" dirty="0" err="1"/>
              <a:t>OpenActionListener</a:t>
            </a:r>
            <a:r>
              <a:rPr lang="en-US" altLang="ko-KR" sz="1800" dirty="0"/>
              <a:t>() {</a:t>
            </a:r>
          </a:p>
          <a:p>
            <a:pPr defTabSz="180000"/>
            <a:r>
              <a:rPr lang="en-US" altLang="ko-KR" sz="1800" dirty="0"/>
              <a:t>			chooser = new </a:t>
            </a:r>
            <a:r>
              <a:rPr lang="en-US" altLang="ko-KR" sz="1800" dirty="0" err="1"/>
              <a:t>JFileChooser</a:t>
            </a:r>
            <a:r>
              <a:rPr lang="en-US" altLang="ko-KR" sz="1800" dirty="0"/>
              <a:t>(); </a:t>
            </a:r>
            <a:endParaRPr lang="ko-KR" altLang="en-US" sz="1800" dirty="0"/>
          </a:p>
          <a:p>
            <a:pPr defTabSz="180000"/>
            <a:r>
              <a:rPr lang="en-US" altLang="ko-KR" sz="1800" dirty="0"/>
              <a:t>		}</a:t>
            </a:r>
          </a:p>
          <a:p>
            <a:pPr defTabSz="180000"/>
            <a:r>
              <a:rPr lang="en-US" altLang="ko-KR" sz="1800" dirty="0"/>
              <a:t>		public void </a:t>
            </a:r>
            <a:r>
              <a:rPr lang="en-US" altLang="ko-KR" sz="1800" dirty="0" err="1"/>
              <a:t>actionPerformed</a:t>
            </a:r>
            <a:r>
              <a:rPr lang="en-US" altLang="ko-KR" sz="1800" dirty="0"/>
              <a:t>(</a:t>
            </a:r>
            <a:r>
              <a:rPr lang="en-US" altLang="ko-KR" sz="1800" dirty="0" err="1"/>
              <a:t>ActionEvent</a:t>
            </a:r>
            <a:r>
              <a:rPr lang="en-US" altLang="ko-KR" sz="1800" dirty="0"/>
              <a:t> e) {</a:t>
            </a:r>
          </a:p>
          <a:p>
            <a:pPr defTabSz="180000"/>
            <a:r>
              <a:rPr lang="en-US" altLang="ko-KR" sz="1800" dirty="0"/>
              <a:t>			</a:t>
            </a:r>
            <a:r>
              <a:rPr lang="en-US" altLang="ko-KR" sz="1800" dirty="0" err="1"/>
              <a:t>FileNameExtensionFilter</a:t>
            </a:r>
            <a:r>
              <a:rPr lang="en-US" altLang="ko-KR" sz="1800" dirty="0"/>
              <a:t> filter = </a:t>
            </a:r>
          </a:p>
          <a:p>
            <a:pPr defTabSz="180000"/>
            <a:r>
              <a:rPr lang="en-US" altLang="ko-KR" sz="1800" dirty="0"/>
              <a:t>					new </a:t>
            </a:r>
            <a:r>
              <a:rPr lang="en-US" altLang="ko-KR" sz="1800" dirty="0" err="1"/>
              <a:t>FileNameExtensionFilter</a:t>
            </a:r>
            <a:r>
              <a:rPr lang="en-US" altLang="ko-KR" sz="1800" dirty="0"/>
              <a:t>("JPG &amp; GIF Images", </a:t>
            </a:r>
          </a:p>
          <a:p>
            <a:pPr defTabSz="180000"/>
            <a:r>
              <a:rPr lang="en-US" altLang="ko-KR" sz="1800" dirty="0"/>
              <a:t>												"jpg", "gif");</a:t>
            </a:r>
            <a:endParaRPr lang="ko-KR" altLang="en-US" sz="1800" dirty="0"/>
          </a:p>
          <a:p>
            <a:pPr defTabSz="180000"/>
            <a:r>
              <a:rPr lang="en-US" altLang="ko-KR" sz="1800" dirty="0"/>
              <a:t>			</a:t>
            </a:r>
            <a:r>
              <a:rPr lang="en-US" altLang="ko-KR" sz="1800" dirty="0" err="1"/>
              <a:t>chooser.setFileFilter</a:t>
            </a:r>
            <a:r>
              <a:rPr lang="en-US" altLang="ko-KR" sz="1800" dirty="0"/>
              <a:t>(filter);</a:t>
            </a:r>
          </a:p>
          <a:p>
            <a:pPr defTabSz="180000"/>
            <a:endParaRPr lang="en-US" altLang="ko-KR" sz="1800" dirty="0"/>
          </a:p>
          <a:p>
            <a:pPr defTabSz="180000"/>
            <a:r>
              <a:rPr lang="en-US" altLang="ko-KR" sz="1800" dirty="0"/>
              <a:t>			</a:t>
            </a:r>
            <a:r>
              <a:rPr lang="en-US" altLang="ko-KR" sz="1800" b="1" dirty="0" err="1"/>
              <a:t>int</a:t>
            </a:r>
            <a:r>
              <a:rPr lang="en-US" altLang="ko-KR" sz="1800" b="1" dirty="0"/>
              <a:t> ret = </a:t>
            </a:r>
            <a:r>
              <a:rPr lang="en-US" altLang="ko-KR" sz="1800" b="1" dirty="0" err="1"/>
              <a:t>chooser.showOpenDialog</a:t>
            </a:r>
            <a:r>
              <a:rPr lang="en-US" altLang="ko-KR" sz="1800" b="1" dirty="0"/>
              <a:t>(null);</a:t>
            </a:r>
            <a:endParaRPr lang="ko-KR" altLang="en-US" sz="1800" b="1" dirty="0"/>
          </a:p>
          <a:p>
            <a:pPr defTabSz="180000"/>
            <a:r>
              <a:rPr lang="en-US" altLang="ko-KR" sz="1800" dirty="0"/>
              <a:t>			if(ret != </a:t>
            </a:r>
            <a:r>
              <a:rPr lang="en-US" altLang="ko-KR" sz="1800" dirty="0" err="1"/>
              <a:t>JFileChooser.APPROVE_OPTION</a:t>
            </a:r>
            <a:r>
              <a:rPr lang="en-US" altLang="ko-KR" sz="1800" dirty="0"/>
              <a:t>) {</a:t>
            </a:r>
          </a:p>
          <a:p>
            <a:pPr defTabSz="180000"/>
            <a:r>
              <a:rPr lang="en-US" altLang="ko-KR" sz="1800" dirty="0"/>
              <a:t>				</a:t>
            </a:r>
            <a:r>
              <a:rPr lang="en-US" altLang="ko-KR" sz="1800" dirty="0" err="1"/>
              <a:t>JOptionPane.showMessageDialog</a:t>
            </a:r>
            <a:r>
              <a:rPr lang="en-US" altLang="ko-KR" sz="1800" dirty="0"/>
              <a:t>(null, </a:t>
            </a:r>
          </a:p>
          <a:p>
            <a:pPr defTabSz="180000"/>
            <a:r>
              <a:rPr lang="en-US" altLang="ko-KR" sz="1800" dirty="0"/>
              <a:t>						"</a:t>
            </a:r>
            <a:r>
              <a:rPr lang="ko-KR" altLang="en-US" sz="1800" dirty="0"/>
              <a:t>파일을 선택하지 않았습니다</a:t>
            </a:r>
            <a:r>
              <a:rPr lang="en-US" altLang="ko-KR" sz="1800" dirty="0"/>
              <a:t>", "</a:t>
            </a:r>
            <a:r>
              <a:rPr lang="ko-KR" altLang="en-US" sz="1800" dirty="0"/>
              <a:t>경고</a:t>
            </a:r>
            <a:r>
              <a:rPr lang="en-US" altLang="ko-KR" sz="1800" dirty="0"/>
              <a:t>", </a:t>
            </a:r>
          </a:p>
          <a:p>
            <a:pPr defTabSz="180000"/>
            <a:r>
              <a:rPr lang="en-US" altLang="ko-KR" sz="1800" dirty="0"/>
              <a:t>						</a:t>
            </a:r>
            <a:r>
              <a:rPr lang="en-US" altLang="ko-KR" sz="1800" dirty="0" err="1"/>
              <a:t>JOptionPane.WARNING_MESSAGE</a:t>
            </a:r>
            <a:r>
              <a:rPr lang="en-US" altLang="ko-KR" sz="1800" dirty="0"/>
              <a:t>);</a:t>
            </a:r>
          </a:p>
          <a:p>
            <a:pPr defTabSz="180000"/>
            <a:r>
              <a:rPr lang="en-US" altLang="ko-KR" sz="1800" dirty="0"/>
              <a:t>				return;</a:t>
            </a:r>
          </a:p>
          <a:p>
            <a:pPr defTabSz="180000"/>
            <a:r>
              <a:rPr lang="en-US" altLang="ko-KR" sz="1800" dirty="0"/>
              <a:t>			}</a:t>
            </a: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1220" y="2924944"/>
            <a:ext cx="3390370" cy="2016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2035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accent2"/>
                </a:solidFill>
              </a:rPr>
              <a:t>예제 </a:t>
            </a:r>
            <a:r>
              <a:rPr lang="en-US" altLang="ko-KR" dirty="0" smtClean="0">
                <a:solidFill>
                  <a:schemeClr val="accent2"/>
                </a:solidFill>
              </a:rPr>
              <a:t>14-1 : </a:t>
            </a:r>
            <a:r>
              <a:rPr lang="ko-KR" altLang="en-US" dirty="0" smtClean="0">
                <a:solidFill>
                  <a:schemeClr val="accent2"/>
                </a:solidFill>
              </a:rPr>
              <a:t>메뉴 만들기</a:t>
            </a:r>
            <a:r>
              <a:rPr lang="en-US" altLang="ko-KR" sz="2400" dirty="0">
                <a:solidFill>
                  <a:schemeClr val="accent2"/>
                </a:solidFill>
              </a:rPr>
              <a:t>(1/3)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1785" y="2780928"/>
            <a:ext cx="3411093" cy="279512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3" name="직사각형 2"/>
          <p:cNvSpPr/>
          <p:nvPr/>
        </p:nvSpPr>
        <p:spPr>
          <a:xfrm>
            <a:off x="2048676" y="1340387"/>
            <a:ext cx="793352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그림과 같이 </a:t>
            </a:r>
            <a:r>
              <a:rPr lang="en-US" altLang="ko-KR" sz="20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Screen, Edit, Source, Project, Run</a:t>
            </a:r>
            <a:r>
              <a:rPr lang="ko-KR" altLang="en-US" sz="20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의 </a:t>
            </a:r>
            <a:r>
              <a:rPr lang="en-US" altLang="ko-KR" sz="20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5</a:t>
            </a:r>
            <a:r>
              <a:rPr lang="ko-KR" altLang="en-US" sz="20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개 메뉴를 가지며</a:t>
            </a:r>
            <a:r>
              <a:rPr lang="en-US" altLang="ko-KR" sz="20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, Screen </a:t>
            </a:r>
            <a:r>
              <a:rPr lang="ko-KR" altLang="en-US" sz="20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메뉴에만 </a:t>
            </a:r>
            <a:r>
              <a:rPr lang="en-US" altLang="ko-KR" sz="20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4</a:t>
            </a:r>
            <a:r>
              <a:rPr lang="ko-KR" altLang="en-US" sz="20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개의 메뉴아이템과 하나의 분리선</a:t>
            </a:r>
            <a:r>
              <a:rPr lang="en-US" altLang="ko-KR" sz="20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(separator)</a:t>
            </a:r>
            <a:r>
              <a:rPr lang="ko-KR" altLang="en-US" sz="20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을 가지도록 프로그램을 작성하라</a:t>
            </a:r>
            <a:r>
              <a:rPr lang="en-US" altLang="ko-KR" sz="20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20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53386501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800" dirty="0">
                <a:solidFill>
                  <a:srgbClr val="000000"/>
                </a:solidFill>
              </a:rPr>
              <a:t>예제 </a:t>
            </a:r>
            <a:r>
              <a:rPr lang="en-US" altLang="ko-KR" sz="2800" dirty="0">
                <a:solidFill>
                  <a:srgbClr val="000000"/>
                </a:solidFill>
              </a:rPr>
              <a:t>14-9 : </a:t>
            </a:r>
            <a:r>
              <a:rPr lang="ko-KR" altLang="en-US" sz="2800" dirty="0">
                <a:solidFill>
                  <a:srgbClr val="000000"/>
                </a:solidFill>
              </a:rPr>
              <a:t>파일 열기 다이얼로그 생성 및 출력</a:t>
            </a:r>
            <a:r>
              <a:rPr lang="en-US" altLang="ko-KR" sz="1400" dirty="0">
                <a:solidFill>
                  <a:srgbClr val="000000"/>
                </a:solidFill>
              </a:rPr>
              <a:t>(5/5)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2272308" y="1700809"/>
            <a:ext cx="7647384" cy="258532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800" dirty="0"/>
              <a:t>			</a:t>
            </a:r>
            <a:r>
              <a:rPr lang="en-US" altLang="ko-KR" sz="1800" b="1" dirty="0"/>
              <a:t>String </a:t>
            </a:r>
            <a:r>
              <a:rPr lang="en-US" altLang="ko-KR" sz="1800" b="1" dirty="0" err="1"/>
              <a:t>filePath</a:t>
            </a:r>
            <a:r>
              <a:rPr lang="en-US" altLang="ko-KR" sz="1800" b="1" dirty="0"/>
              <a:t> = </a:t>
            </a:r>
            <a:r>
              <a:rPr lang="en-US" altLang="ko-KR" sz="1800" b="1" dirty="0" err="1"/>
              <a:t>chooser.getSelectedFile</a:t>
            </a:r>
            <a:r>
              <a:rPr lang="en-US" altLang="ko-KR" sz="1800" b="1" dirty="0"/>
              <a:t>().</a:t>
            </a:r>
            <a:r>
              <a:rPr lang="en-US" altLang="ko-KR" sz="1800" b="1" dirty="0" err="1"/>
              <a:t>getPath</a:t>
            </a:r>
            <a:r>
              <a:rPr lang="en-US" altLang="ko-KR" sz="1800" b="1" dirty="0"/>
              <a:t>(); </a:t>
            </a:r>
            <a:endParaRPr lang="ko-KR" altLang="en-US" sz="1800" b="1" dirty="0"/>
          </a:p>
          <a:p>
            <a:pPr defTabSz="180000"/>
            <a:r>
              <a:rPr lang="en-US" altLang="ko-KR" sz="1800" b="1" dirty="0"/>
              <a:t>			</a:t>
            </a:r>
            <a:r>
              <a:rPr lang="en-US" altLang="ko-KR" sz="1800" b="1" dirty="0" err="1"/>
              <a:t>imageLabel.setIcon</a:t>
            </a:r>
            <a:r>
              <a:rPr lang="en-US" altLang="ko-KR" sz="1800" b="1" dirty="0"/>
              <a:t>(new </a:t>
            </a:r>
            <a:r>
              <a:rPr lang="en-US" altLang="ko-KR" sz="1800" b="1" dirty="0" err="1"/>
              <a:t>ImageIcon</a:t>
            </a:r>
            <a:r>
              <a:rPr lang="en-US" altLang="ko-KR" sz="1800" b="1" dirty="0"/>
              <a:t>(</a:t>
            </a:r>
            <a:r>
              <a:rPr lang="en-US" altLang="ko-KR" sz="1800" b="1" dirty="0" err="1"/>
              <a:t>filePath</a:t>
            </a:r>
            <a:r>
              <a:rPr lang="en-US" altLang="ko-KR" sz="1800" b="1" dirty="0"/>
              <a:t>)); </a:t>
            </a:r>
          </a:p>
          <a:p>
            <a:pPr defTabSz="180000"/>
            <a:r>
              <a:rPr lang="en-US" altLang="ko-KR" sz="1800" dirty="0"/>
              <a:t>			pack(); // </a:t>
            </a:r>
            <a:r>
              <a:rPr lang="ko-KR" altLang="en-US" sz="1800" dirty="0"/>
              <a:t>이미지의 크기에 맞추어 프레임 크기 조절</a:t>
            </a:r>
          </a:p>
          <a:p>
            <a:pPr defTabSz="180000"/>
            <a:r>
              <a:rPr lang="en-US" altLang="ko-KR" sz="1800" dirty="0"/>
              <a:t>		}</a:t>
            </a:r>
          </a:p>
          <a:p>
            <a:pPr defTabSz="180000"/>
            <a:r>
              <a:rPr lang="en-US" altLang="ko-KR" sz="1800" dirty="0"/>
              <a:t>	}</a:t>
            </a:r>
          </a:p>
          <a:p>
            <a:pPr defTabSz="180000"/>
            <a:r>
              <a:rPr lang="en-US" altLang="ko-KR" sz="1800" dirty="0"/>
              <a:t>	public static void main(String [] </a:t>
            </a:r>
            <a:r>
              <a:rPr lang="en-US" altLang="ko-KR" sz="1800" dirty="0" err="1"/>
              <a:t>args</a:t>
            </a:r>
            <a:r>
              <a:rPr lang="en-US" altLang="ko-KR" sz="1800" dirty="0"/>
              <a:t>) {</a:t>
            </a:r>
          </a:p>
          <a:p>
            <a:pPr defTabSz="180000"/>
            <a:r>
              <a:rPr lang="en-US" altLang="ko-KR" sz="1800" dirty="0"/>
              <a:t>		new </a:t>
            </a:r>
            <a:r>
              <a:rPr lang="en-US" altLang="ko-KR" sz="1800" dirty="0" err="1"/>
              <a:t>MenuAndFileDialogEx</a:t>
            </a:r>
            <a:r>
              <a:rPr lang="en-US" altLang="ko-KR" sz="1800" dirty="0"/>
              <a:t>();</a:t>
            </a:r>
          </a:p>
          <a:p>
            <a:pPr defTabSz="180000"/>
            <a:r>
              <a:rPr lang="en-US" altLang="ko-KR" sz="1800" dirty="0"/>
              <a:t>	}</a:t>
            </a:r>
          </a:p>
          <a:p>
            <a:pPr defTabSz="180000"/>
            <a:r>
              <a:rPr lang="en-US" altLang="ko-KR" sz="1800" dirty="0"/>
              <a:t>}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45593092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0000"/>
                </a:solidFill>
              </a:rPr>
              <a:t>파일 저장 </a:t>
            </a:r>
            <a:r>
              <a:rPr lang="ko-KR" altLang="en-US" dirty="0" smtClean="0">
                <a:solidFill>
                  <a:srgbClr val="000000"/>
                </a:solidFill>
              </a:rPr>
              <a:t>다이얼로그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파일 저장 다이얼로그 이용 과정은 파일 열기 다이얼로그와 비슷함</a:t>
            </a:r>
            <a:endParaRPr lang="en-US" altLang="ko-KR" dirty="0"/>
          </a:p>
          <a:p>
            <a:pPr marL="800100" lvl="1" indent="-342900"/>
            <a:r>
              <a:rPr lang="ko-KR" altLang="en-US" dirty="0"/>
              <a:t>단 출력할 때 </a:t>
            </a:r>
            <a:r>
              <a:rPr lang="en-US" altLang="ko-KR" dirty="0" err="1"/>
              <a:t>showOpenDialog</a:t>
            </a:r>
            <a:r>
              <a:rPr lang="en-US" altLang="ko-KR" dirty="0"/>
              <a:t>() </a:t>
            </a:r>
            <a:r>
              <a:rPr lang="ko-KR" altLang="en-US" dirty="0"/>
              <a:t>대신 </a:t>
            </a:r>
            <a:r>
              <a:rPr lang="en-US" altLang="ko-KR" dirty="0" err="1"/>
              <a:t>showSaveDialog</a:t>
            </a:r>
            <a:r>
              <a:rPr lang="en-US" altLang="ko-KR" dirty="0"/>
              <a:t>()</a:t>
            </a:r>
            <a:r>
              <a:rPr lang="ko-KR" altLang="en-US" dirty="0"/>
              <a:t>를 사용해야 함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215680" y="2636912"/>
            <a:ext cx="4948870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800" dirty="0" err="1"/>
              <a:t>int</a:t>
            </a:r>
            <a:r>
              <a:rPr lang="en-US" altLang="ko-KR" sz="1800" dirty="0"/>
              <a:t> ret = </a:t>
            </a:r>
            <a:r>
              <a:rPr lang="en-US" altLang="ko-KR" sz="1800" dirty="0" err="1"/>
              <a:t>chooser.showSaveDialog</a:t>
            </a:r>
            <a:r>
              <a:rPr lang="en-US" altLang="ko-KR" sz="1800" dirty="0"/>
              <a:t>(null);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0967" y="3150260"/>
            <a:ext cx="3737483" cy="280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99399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dirty="0" smtClean="0"/>
              <a:t>강의 내용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ts val="2200"/>
              </a:spcBef>
            </a:pPr>
            <a:r>
              <a:rPr lang="ko-KR" altLang="en-US" dirty="0" smtClean="0"/>
              <a:t>메뉴 만들기</a:t>
            </a:r>
            <a:endParaRPr lang="en-US" altLang="ko-KR" dirty="0" smtClean="0"/>
          </a:p>
          <a:p>
            <a:pPr>
              <a:spcBef>
                <a:spcPts val="2200"/>
              </a:spcBef>
            </a:pPr>
            <a:r>
              <a:rPr lang="ko-KR" altLang="en-US" dirty="0" err="1" smtClean="0"/>
              <a:t>툴바</a:t>
            </a:r>
            <a:endParaRPr lang="en-US" altLang="ko-KR" dirty="0" smtClean="0"/>
          </a:p>
          <a:p>
            <a:pPr>
              <a:spcBef>
                <a:spcPts val="2200"/>
              </a:spcBef>
            </a:pPr>
            <a:r>
              <a:rPr lang="ko-KR" altLang="en-US" dirty="0" err="1" smtClean="0"/>
              <a:t>툴팁</a:t>
            </a:r>
            <a:endParaRPr lang="en-US" altLang="ko-KR" dirty="0" smtClean="0"/>
          </a:p>
          <a:p>
            <a:pPr>
              <a:spcBef>
                <a:spcPts val="2200"/>
              </a:spcBef>
            </a:pPr>
            <a:r>
              <a:rPr lang="ko-KR" altLang="en-US" dirty="0" smtClean="0"/>
              <a:t>다이얼로그 만들기</a:t>
            </a:r>
            <a:endParaRPr lang="en-US" altLang="ko-KR" dirty="0" smtClean="0"/>
          </a:p>
          <a:p>
            <a:pPr>
              <a:spcBef>
                <a:spcPts val="2200"/>
              </a:spcBef>
            </a:pPr>
            <a:r>
              <a:rPr lang="ko-KR" altLang="en-US" dirty="0" smtClean="0"/>
              <a:t>팝업 다이얼로그</a:t>
            </a:r>
            <a:endParaRPr lang="en-US" altLang="ko-KR" dirty="0" smtClean="0"/>
          </a:p>
          <a:p>
            <a:pPr>
              <a:spcBef>
                <a:spcPts val="2200"/>
              </a:spcBef>
            </a:pPr>
            <a:r>
              <a:rPr lang="ko-KR" altLang="en-US" dirty="0" smtClean="0"/>
              <a:t>파일 다이얼로그</a:t>
            </a:r>
            <a:endParaRPr lang="en-US" altLang="ko-KR" dirty="0" smtClean="0"/>
          </a:p>
          <a:p>
            <a:pPr>
              <a:spcBef>
                <a:spcPts val="2200"/>
              </a:spcBef>
            </a:pPr>
            <a:r>
              <a:rPr lang="ko-KR" altLang="en-US" dirty="0" smtClean="0">
                <a:solidFill>
                  <a:schemeClr val="accent2"/>
                </a:solidFill>
              </a:rPr>
              <a:t>컬러 다이얼로그</a:t>
            </a:r>
            <a:endParaRPr lang="en-US" altLang="ko-KR" dirty="0" smtClean="0">
              <a:solidFill>
                <a:schemeClr val="accent2"/>
              </a:solidFill>
            </a:endParaRPr>
          </a:p>
          <a:p>
            <a:pPr>
              <a:spcBef>
                <a:spcPts val="2200"/>
              </a:spcBef>
            </a:pPr>
            <a:r>
              <a:rPr lang="ko-KR" altLang="en-US" dirty="0" err="1" smtClean="0"/>
              <a:t>탭팬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435273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JColorChooser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컬러를 선택할 수 있도록 색상 팔레트를 제공하는 다이얼로그 </a:t>
            </a:r>
            <a:endParaRPr lang="en-US" altLang="ko-KR" dirty="0"/>
          </a:p>
          <a:p>
            <a:pPr lvl="1"/>
            <a:r>
              <a:rPr lang="ko-KR" altLang="en-US" dirty="0"/>
              <a:t>팝업</a:t>
            </a:r>
            <a:r>
              <a:rPr lang="en-US" altLang="ko-KR" dirty="0"/>
              <a:t>, </a:t>
            </a:r>
            <a:r>
              <a:rPr lang="ko-KR" altLang="en-US" dirty="0"/>
              <a:t>파일</a:t>
            </a:r>
            <a:r>
              <a:rPr lang="en-US" altLang="ko-KR" dirty="0"/>
              <a:t>, </a:t>
            </a:r>
            <a:r>
              <a:rPr lang="ko-KR" altLang="en-US" dirty="0"/>
              <a:t>컬러 다이얼로그는 모두 </a:t>
            </a:r>
            <a:r>
              <a:rPr lang="ko-KR" altLang="en-US" dirty="0" err="1"/>
              <a:t>모달</a:t>
            </a:r>
            <a:r>
              <a:rPr lang="ko-KR" altLang="en-US" dirty="0"/>
              <a:t> 다이얼로그임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9737" y="2471730"/>
            <a:ext cx="3965177" cy="3573016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14262184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컬러 다이얼로그 </a:t>
            </a:r>
            <a:r>
              <a:rPr lang="ko-KR" altLang="en-US" dirty="0" smtClean="0"/>
              <a:t>이용 과정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2025" y="2204864"/>
            <a:ext cx="3965177" cy="3573016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  <p:sp>
        <p:nvSpPr>
          <p:cNvPr id="9" name="직사각형 8"/>
          <p:cNvSpPr/>
          <p:nvPr/>
        </p:nvSpPr>
        <p:spPr>
          <a:xfrm>
            <a:off x="1920661" y="2823273"/>
            <a:ext cx="4225089" cy="1200329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Color </a:t>
            </a:r>
            <a:r>
              <a:rPr lang="en-US" altLang="ko-KR" sz="1200" dirty="0" err="1"/>
              <a:t>selectedColor</a:t>
            </a:r>
            <a:r>
              <a:rPr lang="en-US" altLang="ko-KR" sz="1200" dirty="0"/>
              <a:t> = </a:t>
            </a:r>
            <a:r>
              <a:rPr lang="en-US" altLang="ko-KR" sz="1200" b="1" dirty="0" err="1"/>
              <a:t>JColorChooser.showDialog</a:t>
            </a:r>
            <a:r>
              <a:rPr lang="en-US" altLang="ko-KR" sz="1200" dirty="0"/>
              <a:t>(null, </a:t>
            </a:r>
          </a:p>
          <a:p>
            <a:pPr defTabSz="180000"/>
            <a:r>
              <a:rPr lang="en-US" altLang="ko-KR" sz="1200" dirty="0"/>
              <a:t>									"Color", </a:t>
            </a:r>
          </a:p>
          <a:p>
            <a:pPr defTabSz="180000"/>
            <a:r>
              <a:rPr lang="en-US" altLang="ko-KR" sz="1200" dirty="0"/>
              <a:t>									</a:t>
            </a:r>
            <a:r>
              <a:rPr lang="en-US" altLang="ko-KR" sz="1200" dirty="0" err="1"/>
              <a:t>Color.YELLOW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/>
              <a:t>	// </a:t>
            </a:r>
            <a:r>
              <a:rPr lang="ko-KR" altLang="en-US" sz="1200" dirty="0"/>
              <a:t>사용자가 </a:t>
            </a:r>
            <a:r>
              <a:rPr lang="en-US" altLang="ko-KR" sz="1200" dirty="0"/>
              <a:t>“</a:t>
            </a:r>
            <a:r>
              <a:rPr lang="ko-KR" altLang="en-US" sz="1200" dirty="0"/>
              <a:t>확인</a:t>
            </a:r>
            <a:r>
              <a:rPr lang="en-US" altLang="ko-KR" sz="1200" dirty="0"/>
              <a:t>” </a:t>
            </a:r>
            <a:r>
              <a:rPr lang="ko-KR" altLang="en-US" sz="1200" dirty="0"/>
              <a:t>버튼을 누르면 선택한 색을 </a:t>
            </a:r>
            <a:r>
              <a:rPr lang="ko-KR" altLang="en-US" sz="1200" dirty="0" err="1"/>
              <a:t>리턴하지만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	//</a:t>
            </a:r>
            <a:r>
              <a:rPr lang="ko-KR" altLang="en-US" sz="1200" dirty="0"/>
              <a:t>사용자가 </a:t>
            </a:r>
            <a:r>
              <a:rPr lang="en-US" altLang="ko-KR" sz="1200" dirty="0"/>
              <a:t>“</a:t>
            </a:r>
            <a:r>
              <a:rPr lang="ko-KR" altLang="en-US" sz="1200" dirty="0"/>
              <a:t>취소</a:t>
            </a:r>
            <a:r>
              <a:rPr lang="en-US" altLang="ko-KR" sz="1200" dirty="0"/>
              <a:t>” </a:t>
            </a:r>
            <a:r>
              <a:rPr lang="ko-KR" altLang="en-US" sz="1200" dirty="0"/>
              <a:t>버튼이나 다이얼로그를 강제로 닫을 때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	// null</a:t>
            </a:r>
            <a:r>
              <a:rPr lang="ko-KR" altLang="en-US" sz="1200" dirty="0"/>
              <a:t> 리턴</a:t>
            </a:r>
            <a:endParaRPr lang="en-US" altLang="ko-KR" sz="1200" dirty="0"/>
          </a:p>
        </p:txBody>
      </p:sp>
      <p:sp>
        <p:nvSpPr>
          <p:cNvPr id="10" name="직사각형 9"/>
          <p:cNvSpPr/>
          <p:nvPr/>
        </p:nvSpPr>
        <p:spPr>
          <a:xfrm>
            <a:off x="1914546" y="4766117"/>
            <a:ext cx="4138435" cy="646331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if(</a:t>
            </a:r>
            <a:r>
              <a:rPr lang="en-US" altLang="ko-KR" sz="1200" dirty="0" err="1"/>
              <a:t>selectedColor</a:t>
            </a:r>
            <a:r>
              <a:rPr lang="en-US" altLang="ko-KR" sz="1200" dirty="0"/>
              <a:t> != null) {</a:t>
            </a:r>
          </a:p>
          <a:p>
            <a:pPr defTabSz="180000"/>
            <a:r>
              <a:rPr lang="en-US" altLang="ko-KR" sz="1200" dirty="0"/>
              <a:t>	// </a:t>
            </a:r>
            <a:r>
              <a:rPr lang="ko-KR" altLang="en-US" sz="1200" dirty="0"/>
              <a:t>사용자가 선택한 색 </a:t>
            </a:r>
            <a:r>
              <a:rPr lang="en-US" altLang="ko-KR" sz="1200" dirty="0" err="1"/>
              <a:t>selectedColor</a:t>
            </a:r>
            <a:r>
              <a:rPr lang="en-US" altLang="ko-KR" sz="1200" dirty="0"/>
              <a:t> </a:t>
            </a:r>
            <a:r>
              <a:rPr lang="ko-KR" altLang="en-US" sz="1200" dirty="0"/>
              <a:t>사용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}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810274" y="2336278"/>
            <a:ext cx="2608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dirty="0"/>
              <a:t>1. </a:t>
            </a:r>
            <a:r>
              <a:rPr lang="ko-KR" altLang="en-US" sz="1800" dirty="0"/>
              <a:t>컬러 다이얼로그 출력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810274" y="4252032"/>
            <a:ext cx="3300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dirty="0"/>
              <a:t>2.</a:t>
            </a:r>
            <a:r>
              <a:rPr lang="ko-KR" altLang="en-US" sz="1800" dirty="0"/>
              <a:t>사용자가 선택한 색 알아내기</a:t>
            </a:r>
          </a:p>
        </p:txBody>
      </p:sp>
      <p:sp>
        <p:nvSpPr>
          <p:cNvPr id="13" name="자유형 12"/>
          <p:cNvSpPr/>
          <p:nvPr/>
        </p:nvSpPr>
        <p:spPr>
          <a:xfrm>
            <a:off x="4152908" y="2318586"/>
            <a:ext cx="2376264" cy="794998"/>
          </a:xfrm>
          <a:custGeom>
            <a:avLst/>
            <a:gdLst>
              <a:gd name="connsiteX0" fmla="*/ 0 w 2228850"/>
              <a:gd name="connsiteY0" fmla="*/ 1647825 h 1647825"/>
              <a:gd name="connsiteX1" fmla="*/ 1028700 w 2228850"/>
              <a:gd name="connsiteY1" fmla="*/ 1390650 h 1647825"/>
              <a:gd name="connsiteX2" fmla="*/ 1409700 w 2228850"/>
              <a:gd name="connsiteY2" fmla="*/ 314325 h 1647825"/>
              <a:gd name="connsiteX3" fmla="*/ 2228850 w 2228850"/>
              <a:gd name="connsiteY3" fmla="*/ 0 h 1647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8850" h="1647825">
                <a:moveTo>
                  <a:pt x="0" y="1647825"/>
                </a:moveTo>
                <a:cubicBezTo>
                  <a:pt x="396875" y="1630362"/>
                  <a:pt x="793750" y="1612900"/>
                  <a:pt x="1028700" y="1390650"/>
                </a:cubicBezTo>
                <a:cubicBezTo>
                  <a:pt x="1263650" y="1168400"/>
                  <a:pt x="1209675" y="546100"/>
                  <a:pt x="1409700" y="314325"/>
                </a:cubicBezTo>
                <a:cubicBezTo>
                  <a:pt x="1609725" y="82550"/>
                  <a:pt x="1919287" y="41275"/>
                  <a:pt x="2228850" y="0"/>
                </a:cubicBezTo>
              </a:path>
            </a:pathLst>
          </a:custGeom>
          <a:noFill/>
          <a:ln w="127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자유형 13"/>
          <p:cNvSpPr/>
          <p:nvPr/>
        </p:nvSpPr>
        <p:spPr>
          <a:xfrm>
            <a:off x="4584956" y="3319289"/>
            <a:ext cx="4535785" cy="1541563"/>
          </a:xfrm>
          <a:custGeom>
            <a:avLst/>
            <a:gdLst>
              <a:gd name="connsiteX0" fmla="*/ 0 w 4552950"/>
              <a:gd name="connsiteY0" fmla="*/ 0 h 914400"/>
              <a:gd name="connsiteX1" fmla="*/ 1971675 w 4552950"/>
              <a:gd name="connsiteY1" fmla="*/ 171450 h 914400"/>
              <a:gd name="connsiteX2" fmla="*/ 4552950 w 4552950"/>
              <a:gd name="connsiteY2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52950" h="914400">
                <a:moveTo>
                  <a:pt x="0" y="0"/>
                </a:moveTo>
                <a:cubicBezTo>
                  <a:pt x="606425" y="9525"/>
                  <a:pt x="1212850" y="19050"/>
                  <a:pt x="1971675" y="171450"/>
                </a:cubicBezTo>
                <a:cubicBezTo>
                  <a:pt x="2730500" y="323850"/>
                  <a:pt x="3641725" y="619125"/>
                  <a:pt x="4552950" y="914400"/>
                </a:cubicBezTo>
              </a:path>
            </a:pathLst>
          </a:custGeom>
          <a:noFill/>
          <a:ln w="127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124215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sz="2800" dirty="0">
                <a:solidFill>
                  <a:schemeClr val="accent2"/>
                </a:solidFill>
              </a:rPr>
              <a:t>예제 </a:t>
            </a:r>
            <a:r>
              <a:rPr lang="en-US" altLang="ko-KR" sz="2800" dirty="0">
                <a:solidFill>
                  <a:schemeClr val="accent2"/>
                </a:solidFill>
              </a:rPr>
              <a:t>14-10</a:t>
            </a:r>
            <a:r>
              <a:rPr lang="ko-KR" altLang="en-US" sz="2800" dirty="0">
                <a:solidFill>
                  <a:schemeClr val="accent2"/>
                </a:solidFill>
              </a:rPr>
              <a:t> </a:t>
            </a:r>
            <a:r>
              <a:rPr lang="en-US" altLang="ko-KR" sz="2800" dirty="0">
                <a:solidFill>
                  <a:schemeClr val="accent2"/>
                </a:solidFill>
              </a:rPr>
              <a:t>: </a:t>
            </a:r>
            <a:r>
              <a:rPr lang="en-US" altLang="ko-KR" sz="2800" dirty="0" err="1">
                <a:solidFill>
                  <a:schemeClr val="accent2"/>
                </a:solidFill>
              </a:rPr>
              <a:t>JColorChooser</a:t>
            </a:r>
            <a:r>
              <a:rPr lang="ko-KR" altLang="en-US" sz="2800" dirty="0">
                <a:solidFill>
                  <a:schemeClr val="accent2"/>
                </a:solidFill>
              </a:rPr>
              <a:t>를 이용한 컬러 다이얼로그 사용</a:t>
            </a:r>
            <a:r>
              <a:rPr lang="en-US" altLang="ko-KR" sz="1800" dirty="0">
                <a:solidFill>
                  <a:schemeClr val="accent2"/>
                </a:solidFill>
              </a:rPr>
              <a:t>(1/4)</a:t>
            </a:r>
            <a:endParaRPr lang="ko-KR" altLang="en-US" sz="1800" dirty="0">
              <a:solidFill>
                <a:schemeClr val="accent2"/>
              </a:solidFill>
            </a:endParaRPr>
          </a:p>
        </p:txBody>
      </p:sp>
      <p:sp>
        <p:nvSpPr>
          <p:cNvPr id="3" name="오른쪽 화살표 2"/>
          <p:cNvSpPr/>
          <p:nvPr/>
        </p:nvSpPr>
        <p:spPr>
          <a:xfrm>
            <a:off x="4943872" y="1836749"/>
            <a:ext cx="2201168" cy="160412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7297" y="1335295"/>
            <a:ext cx="2353840" cy="1928785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5854" y="2899284"/>
            <a:ext cx="5626026" cy="3698069"/>
          </a:xfrm>
          <a:prstGeom prst="rect">
            <a:avLst/>
          </a:prstGeom>
        </p:spPr>
      </p:pic>
      <p:sp>
        <p:nvSpPr>
          <p:cNvPr id="4" name="자유형 3"/>
          <p:cNvSpPr/>
          <p:nvPr/>
        </p:nvSpPr>
        <p:spPr>
          <a:xfrm>
            <a:off x="2279576" y="1979576"/>
            <a:ext cx="666278" cy="1670273"/>
          </a:xfrm>
          <a:custGeom>
            <a:avLst/>
            <a:gdLst>
              <a:gd name="connsiteX0" fmla="*/ 0 w 476250"/>
              <a:gd name="connsiteY0" fmla="*/ 0 h 1895475"/>
              <a:gd name="connsiteX1" fmla="*/ 142875 w 476250"/>
              <a:gd name="connsiteY1" fmla="*/ 1428750 h 1895475"/>
              <a:gd name="connsiteX2" fmla="*/ 476250 w 476250"/>
              <a:gd name="connsiteY2" fmla="*/ 1895475 h 1895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6250" h="1895475">
                <a:moveTo>
                  <a:pt x="0" y="0"/>
                </a:moveTo>
                <a:cubicBezTo>
                  <a:pt x="31750" y="556419"/>
                  <a:pt x="63500" y="1112838"/>
                  <a:pt x="142875" y="1428750"/>
                </a:cubicBezTo>
                <a:cubicBezTo>
                  <a:pt x="222250" y="1744662"/>
                  <a:pt x="349250" y="1820068"/>
                  <a:pt x="476250" y="1895475"/>
                </a:cubicBezTo>
              </a:path>
            </a:pathLst>
          </a:custGeom>
          <a:noFill/>
          <a:ln w="127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모서리가 둥근 사각형 설명선 4"/>
          <p:cNvSpPr/>
          <p:nvPr/>
        </p:nvSpPr>
        <p:spPr>
          <a:xfrm>
            <a:off x="8904312" y="3441151"/>
            <a:ext cx="1224136" cy="504056"/>
          </a:xfrm>
          <a:prstGeom prst="wedgeRoundRectCallout">
            <a:avLst>
              <a:gd name="adj1" fmla="val -319239"/>
              <a:gd name="adj2" fmla="val 12257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사용자가 빨간색 선택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2144" y="1327684"/>
            <a:ext cx="2353840" cy="1928785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38707960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800" dirty="0">
                <a:solidFill>
                  <a:srgbClr val="000000"/>
                </a:solidFill>
              </a:rPr>
              <a:t>예제 </a:t>
            </a:r>
            <a:r>
              <a:rPr lang="en-US" altLang="ko-KR" sz="2800" dirty="0">
                <a:solidFill>
                  <a:srgbClr val="000000"/>
                </a:solidFill>
              </a:rPr>
              <a:t>14-10</a:t>
            </a:r>
            <a:r>
              <a:rPr lang="ko-KR" altLang="en-US" sz="2800" dirty="0">
                <a:solidFill>
                  <a:srgbClr val="000000"/>
                </a:solidFill>
              </a:rPr>
              <a:t> </a:t>
            </a:r>
            <a:r>
              <a:rPr lang="en-US" altLang="ko-KR" sz="2800" dirty="0">
                <a:solidFill>
                  <a:srgbClr val="000000"/>
                </a:solidFill>
              </a:rPr>
              <a:t>: </a:t>
            </a:r>
            <a:r>
              <a:rPr lang="en-US" altLang="ko-KR" sz="2800" dirty="0" err="1">
                <a:solidFill>
                  <a:srgbClr val="000000"/>
                </a:solidFill>
              </a:rPr>
              <a:t>JColorChooser</a:t>
            </a:r>
            <a:r>
              <a:rPr lang="ko-KR" altLang="en-US" sz="2800" dirty="0">
                <a:solidFill>
                  <a:srgbClr val="000000"/>
                </a:solidFill>
              </a:rPr>
              <a:t>를 이용한 컬러 다이얼로그 사용</a:t>
            </a:r>
            <a:r>
              <a:rPr lang="en-US" altLang="ko-KR" sz="1800" dirty="0">
                <a:solidFill>
                  <a:srgbClr val="000000"/>
                </a:solidFill>
              </a:rPr>
              <a:t>(2/4)</a:t>
            </a:r>
            <a:endParaRPr lang="ko-KR" altLang="en-US" sz="1800" dirty="0"/>
          </a:p>
        </p:txBody>
      </p:sp>
      <p:sp>
        <p:nvSpPr>
          <p:cNvPr id="4" name="직사각형 3"/>
          <p:cNvSpPr/>
          <p:nvPr/>
        </p:nvSpPr>
        <p:spPr>
          <a:xfrm>
            <a:off x="2255157" y="1484785"/>
            <a:ext cx="6806560" cy="507831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800" b="1" dirty="0"/>
              <a:t>import </a:t>
            </a:r>
            <a:r>
              <a:rPr lang="en-US" altLang="ko-KR" sz="1800" b="1" dirty="0" err="1"/>
              <a:t>javax.swing</a:t>
            </a:r>
            <a:r>
              <a:rPr lang="en-US" altLang="ko-KR" sz="1800" b="1" dirty="0"/>
              <a:t>.*;</a:t>
            </a:r>
          </a:p>
          <a:p>
            <a:pPr defTabSz="180000"/>
            <a:r>
              <a:rPr lang="en-US" altLang="ko-KR" sz="1800" b="1" dirty="0"/>
              <a:t>import </a:t>
            </a:r>
            <a:r>
              <a:rPr lang="en-US" altLang="ko-KR" sz="1800" b="1" dirty="0" err="1"/>
              <a:t>java.awt.event</a:t>
            </a:r>
            <a:r>
              <a:rPr lang="en-US" altLang="ko-KR" sz="1800" b="1" dirty="0"/>
              <a:t>.*;</a:t>
            </a:r>
          </a:p>
          <a:p>
            <a:pPr defTabSz="180000"/>
            <a:r>
              <a:rPr lang="en-US" altLang="ko-KR" sz="1800" b="1" dirty="0"/>
              <a:t>import java.awt.*;</a:t>
            </a:r>
          </a:p>
          <a:p>
            <a:pPr defTabSz="180000"/>
            <a:endParaRPr lang="ko-KR" altLang="en-US" sz="1800" dirty="0"/>
          </a:p>
          <a:p>
            <a:pPr defTabSz="180000"/>
            <a:r>
              <a:rPr lang="en-US" altLang="ko-KR" sz="1800" b="1" dirty="0"/>
              <a:t>public class </a:t>
            </a:r>
            <a:r>
              <a:rPr lang="en-US" altLang="ko-KR" sz="1800" b="1" dirty="0" err="1"/>
              <a:t>MenuAndColorChooserEx</a:t>
            </a:r>
            <a:r>
              <a:rPr lang="en-US" altLang="ko-KR" sz="1800" b="1" dirty="0"/>
              <a:t> extends </a:t>
            </a:r>
            <a:r>
              <a:rPr lang="en-US" altLang="ko-KR" sz="1800" b="1" dirty="0" err="1"/>
              <a:t>JFrame</a:t>
            </a:r>
            <a:r>
              <a:rPr lang="en-US" altLang="ko-KR" sz="1800" b="1" dirty="0"/>
              <a:t> {</a:t>
            </a:r>
          </a:p>
          <a:p>
            <a:pPr defTabSz="180000"/>
            <a:r>
              <a:rPr lang="nn-NO" altLang="ko-KR" sz="1800" dirty="0"/>
              <a:t>	</a:t>
            </a:r>
            <a:r>
              <a:rPr lang="en-US" altLang="ko-KR" sz="1800" dirty="0"/>
              <a:t>private </a:t>
            </a:r>
            <a:r>
              <a:rPr lang="nn-NO" altLang="ko-KR" sz="1800" dirty="0"/>
              <a:t>JLabel label = </a:t>
            </a:r>
            <a:r>
              <a:rPr lang="nn-NO" altLang="ko-KR" sz="1800" b="1" dirty="0"/>
              <a:t>new JLabel("Hello");</a:t>
            </a:r>
          </a:p>
          <a:p>
            <a:pPr defTabSz="180000"/>
            <a:endParaRPr lang="ko-KR" altLang="en-US" sz="1800" dirty="0"/>
          </a:p>
          <a:p>
            <a:pPr defTabSz="180000"/>
            <a:r>
              <a:rPr lang="en-US" altLang="ko-KR" sz="1800" dirty="0"/>
              <a:t>	public </a:t>
            </a:r>
            <a:r>
              <a:rPr lang="en-US" altLang="ko-KR" sz="1800" dirty="0" err="1"/>
              <a:t>MenuAndColorChooserEx</a:t>
            </a:r>
            <a:r>
              <a:rPr lang="en-US" altLang="ko-KR" sz="1800" dirty="0"/>
              <a:t>() {</a:t>
            </a:r>
          </a:p>
          <a:p>
            <a:pPr defTabSz="180000"/>
            <a:r>
              <a:rPr lang="en-US" altLang="ko-KR" sz="1800" dirty="0"/>
              <a:t>		</a:t>
            </a:r>
            <a:r>
              <a:rPr lang="en-US" altLang="ko-KR" sz="1800" dirty="0" err="1"/>
              <a:t>setTitle</a:t>
            </a:r>
            <a:r>
              <a:rPr lang="en-US" altLang="ko-KR" sz="1800" dirty="0"/>
              <a:t>("</a:t>
            </a:r>
            <a:r>
              <a:rPr lang="en-US" altLang="ko-KR" sz="1800" dirty="0" err="1"/>
              <a:t>JColorChooser</a:t>
            </a:r>
            <a:r>
              <a:rPr lang="en-US" altLang="ko-KR" sz="1800" dirty="0"/>
              <a:t> </a:t>
            </a:r>
            <a:r>
              <a:rPr lang="ko-KR" altLang="en-US" sz="1800" dirty="0"/>
              <a:t>예제</a:t>
            </a:r>
            <a:r>
              <a:rPr lang="en-US" altLang="ko-KR" sz="1800" dirty="0"/>
              <a:t>");</a:t>
            </a:r>
          </a:p>
          <a:p>
            <a:pPr defTabSz="180000"/>
            <a:r>
              <a:rPr lang="en-US" altLang="ko-KR" sz="1800" dirty="0"/>
              <a:t>		</a:t>
            </a:r>
            <a:r>
              <a:rPr lang="en-US" altLang="ko-KR" sz="1800" dirty="0" err="1"/>
              <a:t>setDefaultCloseOperation</a:t>
            </a:r>
            <a:r>
              <a:rPr lang="en-US" altLang="ko-KR" sz="1800" dirty="0"/>
              <a:t>(</a:t>
            </a:r>
            <a:r>
              <a:rPr lang="en-US" altLang="ko-KR" sz="1800" dirty="0" err="1"/>
              <a:t>JFrame.</a:t>
            </a:r>
            <a:r>
              <a:rPr lang="en-US" altLang="ko-KR" sz="1800" i="1" dirty="0" err="1"/>
              <a:t>EXIT_ON_CLOSE</a:t>
            </a:r>
            <a:r>
              <a:rPr lang="en-US" altLang="ko-KR" sz="1800" i="1" dirty="0"/>
              <a:t>);</a:t>
            </a:r>
          </a:p>
          <a:p>
            <a:pPr defTabSz="180000"/>
            <a:r>
              <a:rPr lang="en-US" altLang="ko-KR" sz="1800" dirty="0"/>
              <a:t>		Container c = </a:t>
            </a:r>
            <a:r>
              <a:rPr lang="en-US" altLang="ko-KR" sz="1800" dirty="0" err="1"/>
              <a:t>getContentPane</a:t>
            </a:r>
            <a:r>
              <a:rPr lang="en-US" altLang="ko-KR" sz="1800" dirty="0"/>
              <a:t>();</a:t>
            </a:r>
          </a:p>
          <a:p>
            <a:pPr defTabSz="180000"/>
            <a:r>
              <a:rPr lang="en-US" altLang="ko-KR" sz="1800" dirty="0"/>
              <a:t>		</a:t>
            </a:r>
            <a:r>
              <a:rPr lang="en-US" altLang="ko-KR" sz="1800" dirty="0" err="1"/>
              <a:t>label.setHorizontalAlignment</a:t>
            </a:r>
            <a:r>
              <a:rPr lang="en-US" altLang="ko-KR" sz="1800" dirty="0"/>
              <a:t>(</a:t>
            </a:r>
            <a:r>
              <a:rPr lang="en-US" altLang="ko-KR" sz="1800" dirty="0" err="1"/>
              <a:t>SwingConstants.</a:t>
            </a:r>
            <a:r>
              <a:rPr lang="en-US" altLang="ko-KR" sz="1800" i="1" dirty="0" err="1"/>
              <a:t>CENTER</a:t>
            </a:r>
            <a:r>
              <a:rPr lang="en-US" altLang="ko-KR" sz="1800" i="1" dirty="0"/>
              <a:t>);</a:t>
            </a:r>
          </a:p>
          <a:p>
            <a:pPr defTabSz="180000"/>
            <a:r>
              <a:rPr lang="fr-FR" altLang="ko-KR" sz="1800" dirty="0"/>
              <a:t>		label.setFont(</a:t>
            </a:r>
            <a:r>
              <a:rPr lang="fr-FR" altLang="ko-KR" sz="1800" b="1" dirty="0"/>
              <a:t>new Font("Ravie", Font.</a:t>
            </a:r>
            <a:r>
              <a:rPr lang="fr-FR" altLang="ko-KR" sz="1800" b="1" i="1" dirty="0"/>
              <a:t>ITALIC, 30));</a:t>
            </a:r>
          </a:p>
          <a:p>
            <a:pPr defTabSz="180000"/>
            <a:r>
              <a:rPr lang="en-US" altLang="ko-KR" sz="1800" dirty="0"/>
              <a:t>		</a:t>
            </a:r>
            <a:r>
              <a:rPr lang="en-US" altLang="ko-KR" sz="1800" dirty="0" err="1"/>
              <a:t>c.add</a:t>
            </a:r>
            <a:r>
              <a:rPr lang="en-US" altLang="ko-KR" sz="1800" dirty="0"/>
              <a:t>(label, </a:t>
            </a:r>
            <a:r>
              <a:rPr lang="en-US" altLang="ko-KR" sz="1800" dirty="0" err="1"/>
              <a:t>BorderLayout.</a:t>
            </a:r>
            <a:r>
              <a:rPr lang="en-US" altLang="ko-KR" sz="1800" i="1" dirty="0" err="1"/>
              <a:t>CENTER</a:t>
            </a:r>
            <a:r>
              <a:rPr lang="en-US" altLang="ko-KR" sz="1800" i="1" dirty="0"/>
              <a:t>);</a:t>
            </a:r>
          </a:p>
          <a:p>
            <a:pPr defTabSz="180000"/>
            <a:r>
              <a:rPr lang="en-US" altLang="ko-KR" sz="1800" dirty="0"/>
              <a:t>		</a:t>
            </a:r>
            <a:r>
              <a:rPr lang="en-US" altLang="ko-KR" sz="1800" dirty="0" err="1"/>
              <a:t>createMenu</a:t>
            </a:r>
            <a:r>
              <a:rPr lang="en-US" altLang="ko-KR" sz="1800" dirty="0"/>
              <a:t>();</a:t>
            </a:r>
          </a:p>
          <a:p>
            <a:pPr defTabSz="180000"/>
            <a:r>
              <a:rPr lang="en-US" altLang="ko-KR" sz="1800" dirty="0"/>
              <a:t>		</a:t>
            </a:r>
            <a:r>
              <a:rPr lang="en-US" altLang="ko-KR" sz="1800" dirty="0" err="1"/>
              <a:t>setSize</a:t>
            </a:r>
            <a:r>
              <a:rPr lang="en-US" altLang="ko-KR" sz="1800" dirty="0"/>
              <a:t>(250,200);</a:t>
            </a:r>
          </a:p>
          <a:p>
            <a:pPr defTabSz="180000"/>
            <a:r>
              <a:rPr lang="en-US" altLang="ko-KR" sz="1800" dirty="0"/>
              <a:t>		</a:t>
            </a:r>
            <a:r>
              <a:rPr lang="en-US" altLang="ko-KR" sz="1800" dirty="0" err="1"/>
              <a:t>setVisible</a:t>
            </a:r>
            <a:r>
              <a:rPr lang="en-US" altLang="ko-KR" sz="1800" dirty="0"/>
              <a:t>(true);</a:t>
            </a:r>
          </a:p>
          <a:p>
            <a:pPr defTabSz="180000"/>
            <a:r>
              <a:rPr lang="en-US" altLang="ko-KR" sz="1800" dirty="0"/>
              <a:t>	}</a:t>
            </a:r>
          </a:p>
        </p:txBody>
      </p:sp>
    </p:spTree>
    <p:extLst>
      <p:ext uri="{BB962C8B-B14F-4D97-AF65-F5344CB8AC3E}">
        <p14:creationId xmlns:p14="http://schemas.microsoft.com/office/powerpoint/2010/main" val="168108869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800" dirty="0">
                <a:solidFill>
                  <a:srgbClr val="000000"/>
                </a:solidFill>
              </a:rPr>
              <a:t>예제 </a:t>
            </a:r>
            <a:r>
              <a:rPr lang="en-US" altLang="ko-KR" sz="2800" dirty="0">
                <a:solidFill>
                  <a:srgbClr val="000000"/>
                </a:solidFill>
              </a:rPr>
              <a:t>14-10</a:t>
            </a:r>
            <a:r>
              <a:rPr lang="ko-KR" altLang="en-US" sz="2800" dirty="0">
                <a:solidFill>
                  <a:srgbClr val="000000"/>
                </a:solidFill>
              </a:rPr>
              <a:t> </a:t>
            </a:r>
            <a:r>
              <a:rPr lang="en-US" altLang="ko-KR" sz="2800" dirty="0">
                <a:solidFill>
                  <a:srgbClr val="000000"/>
                </a:solidFill>
              </a:rPr>
              <a:t>: </a:t>
            </a:r>
            <a:r>
              <a:rPr lang="en-US" altLang="ko-KR" sz="2800" dirty="0" err="1">
                <a:solidFill>
                  <a:srgbClr val="000000"/>
                </a:solidFill>
              </a:rPr>
              <a:t>JColorChooser</a:t>
            </a:r>
            <a:r>
              <a:rPr lang="ko-KR" altLang="en-US" sz="2800" dirty="0">
                <a:solidFill>
                  <a:srgbClr val="000000"/>
                </a:solidFill>
              </a:rPr>
              <a:t>를 이용한 컬러 다이얼로그 사용</a:t>
            </a:r>
            <a:r>
              <a:rPr lang="en-US" altLang="ko-KR" sz="1800" dirty="0" smtClean="0">
                <a:solidFill>
                  <a:srgbClr val="000000"/>
                </a:solidFill>
              </a:rPr>
              <a:t>(3/4</a:t>
            </a:r>
            <a:r>
              <a:rPr lang="en-US" altLang="ko-KR" sz="1800" dirty="0">
                <a:solidFill>
                  <a:srgbClr val="000000"/>
                </a:solidFill>
              </a:rPr>
              <a:t>)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2209800" y="1628800"/>
            <a:ext cx="6806560" cy="286232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800" b="1" dirty="0"/>
              <a:t>	private void </a:t>
            </a:r>
            <a:r>
              <a:rPr lang="en-US" altLang="ko-KR" sz="1800" b="1" dirty="0" err="1"/>
              <a:t>createMenu</a:t>
            </a:r>
            <a:r>
              <a:rPr lang="en-US" altLang="ko-KR" sz="1800" b="1" dirty="0"/>
              <a:t>() {</a:t>
            </a:r>
          </a:p>
          <a:p>
            <a:pPr defTabSz="180000"/>
            <a:r>
              <a:rPr lang="en-US" altLang="ko-KR" sz="1800" dirty="0"/>
              <a:t>		</a:t>
            </a:r>
            <a:r>
              <a:rPr lang="en-US" altLang="ko-KR" sz="1800" dirty="0" err="1"/>
              <a:t>JMenuBar</a:t>
            </a:r>
            <a:r>
              <a:rPr lang="en-US" altLang="ko-KR" sz="1800" dirty="0"/>
              <a:t> </a:t>
            </a:r>
            <a:r>
              <a:rPr lang="en-US" altLang="ko-KR" sz="1800" dirty="0" err="1"/>
              <a:t>mb</a:t>
            </a:r>
            <a:r>
              <a:rPr lang="en-US" altLang="ko-KR" sz="1800" dirty="0"/>
              <a:t> = </a:t>
            </a:r>
            <a:r>
              <a:rPr lang="en-US" altLang="ko-KR" sz="1800" b="1" dirty="0"/>
              <a:t>new </a:t>
            </a:r>
            <a:r>
              <a:rPr lang="en-US" altLang="ko-KR" sz="1800" b="1" dirty="0" err="1"/>
              <a:t>JMenuBar</a:t>
            </a:r>
            <a:r>
              <a:rPr lang="en-US" altLang="ko-KR" sz="1800" b="1" dirty="0"/>
              <a:t>();</a:t>
            </a:r>
          </a:p>
          <a:p>
            <a:pPr defTabSz="180000"/>
            <a:r>
              <a:rPr lang="en-US" altLang="ko-KR" sz="1800" dirty="0"/>
              <a:t>		</a:t>
            </a:r>
            <a:r>
              <a:rPr lang="en-US" altLang="ko-KR" sz="1800" dirty="0" err="1"/>
              <a:t>JMenuItem</a:t>
            </a:r>
            <a:r>
              <a:rPr lang="en-US" altLang="ko-KR" sz="1800" dirty="0"/>
              <a:t> </a:t>
            </a:r>
            <a:r>
              <a:rPr lang="en-US" altLang="ko-KR" sz="1800" dirty="0" err="1"/>
              <a:t>colorMenuItem</a:t>
            </a:r>
            <a:r>
              <a:rPr lang="en-US" altLang="ko-KR" sz="1800" dirty="0"/>
              <a:t> = </a:t>
            </a:r>
            <a:r>
              <a:rPr lang="en-US" altLang="ko-KR" sz="1800" b="1" dirty="0"/>
              <a:t>new </a:t>
            </a:r>
            <a:r>
              <a:rPr lang="en-US" altLang="ko-KR" sz="1800" b="1" dirty="0" err="1"/>
              <a:t>JMenuItem</a:t>
            </a:r>
            <a:r>
              <a:rPr lang="en-US" altLang="ko-KR" sz="1800" b="1" dirty="0"/>
              <a:t>("Color");</a:t>
            </a:r>
          </a:p>
          <a:p>
            <a:pPr defTabSz="180000"/>
            <a:r>
              <a:rPr lang="fr-FR" altLang="ko-KR" sz="1800" dirty="0"/>
              <a:t>		JMenu fileMenu = </a:t>
            </a:r>
            <a:r>
              <a:rPr lang="fr-FR" altLang="ko-KR" sz="1800" b="1" dirty="0"/>
              <a:t>new JMenu("Text");</a:t>
            </a:r>
          </a:p>
          <a:p>
            <a:pPr defTabSz="180000"/>
            <a:r>
              <a:rPr lang="en-US" altLang="ko-KR" sz="1800" dirty="0"/>
              <a:t>		</a:t>
            </a:r>
            <a:r>
              <a:rPr lang="en-US" altLang="ko-KR" sz="1800" dirty="0" err="1"/>
              <a:t>colorMenuItem.addActionListener</a:t>
            </a:r>
            <a:r>
              <a:rPr lang="en-US" altLang="ko-KR" sz="1800" dirty="0"/>
              <a:t>(</a:t>
            </a:r>
            <a:r>
              <a:rPr lang="en-US" altLang="ko-KR" sz="1800" b="1" dirty="0"/>
              <a:t>new </a:t>
            </a:r>
          </a:p>
          <a:p>
            <a:pPr defTabSz="180000"/>
            <a:r>
              <a:rPr lang="en-US" altLang="ko-KR" sz="1800" b="1" dirty="0"/>
              <a:t>												</a:t>
            </a:r>
            <a:r>
              <a:rPr lang="en-US" altLang="ko-KR" sz="1800" b="1" dirty="0" err="1"/>
              <a:t>MenuActionListener</a:t>
            </a:r>
            <a:r>
              <a:rPr lang="en-US" altLang="ko-KR" sz="1800" b="1" dirty="0"/>
              <a:t>());</a:t>
            </a:r>
          </a:p>
          <a:p>
            <a:pPr defTabSz="180000"/>
            <a:r>
              <a:rPr lang="en-US" altLang="ko-KR" sz="1800" dirty="0"/>
              <a:t>		</a:t>
            </a:r>
            <a:r>
              <a:rPr lang="en-US" altLang="ko-KR" sz="1800" dirty="0" err="1"/>
              <a:t>fileMenu.add</a:t>
            </a:r>
            <a:r>
              <a:rPr lang="en-US" altLang="ko-KR" sz="1800" dirty="0"/>
              <a:t>(</a:t>
            </a:r>
            <a:r>
              <a:rPr lang="en-US" altLang="ko-KR" sz="1800" dirty="0" err="1"/>
              <a:t>colorMenuItem</a:t>
            </a:r>
            <a:r>
              <a:rPr lang="en-US" altLang="ko-KR" sz="1800" dirty="0"/>
              <a:t>);</a:t>
            </a:r>
          </a:p>
          <a:p>
            <a:pPr defTabSz="180000"/>
            <a:r>
              <a:rPr lang="en-US" altLang="ko-KR" sz="1800" dirty="0"/>
              <a:t>		</a:t>
            </a:r>
            <a:r>
              <a:rPr lang="en-US" altLang="ko-KR" sz="1800" dirty="0" err="1"/>
              <a:t>mb.add</a:t>
            </a:r>
            <a:r>
              <a:rPr lang="en-US" altLang="ko-KR" sz="1800" dirty="0"/>
              <a:t>(</a:t>
            </a:r>
            <a:r>
              <a:rPr lang="en-US" altLang="ko-KR" sz="1800" dirty="0" err="1"/>
              <a:t>fileMenu</a:t>
            </a:r>
            <a:r>
              <a:rPr lang="en-US" altLang="ko-KR" sz="1800" dirty="0"/>
              <a:t>);</a:t>
            </a:r>
          </a:p>
          <a:p>
            <a:pPr defTabSz="180000"/>
            <a:r>
              <a:rPr lang="en-US" altLang="ko-KR" sz="1800" b="1" dirty="0"/>
              <a:t>		</a:t>
            </a:r>
            <a:r>
              <a:rPr lang="en-US" altLang="ko-KR" sz="1800" b="1" dirty="0" err="1"/>
              <a:t>this.setJMenuBar</a:t>
            </a:r>
            <a:r>
              <a:rPr lang="en-US" altLang="ko-KR" sz="1800" b="1" dirty="0"/>
              <a:t>(</a:t>
            </a:r>
            <a:r>
              <a:rPr lang="en-US" altLang="ko-KR" sz="1800" b="1" dirty="0" err="1"/>
              <a:t>mb</a:t>
            </a:r>
            <a:r>
              <a:rPr lang="en-US" altLang="ko-KR" sz="1800" b="1" dirty="0"/>
              <a:t>);</a:t>
            </a:r>
          </a:p>
          <a:p>
            <a:pPr defTabSz="180000"/>
            <a:r>
              <a:rPr lang="en-US" altLang="ko-KR" sz="1800" dirty="0"/>
              <a:t>	}</a:t>
            </a:r>
          </a:p>
        </p:txBody>
      </p:sp>
    </p:spTree>
    <p:extLst>
      <p:ext uri="{BB962C8B-B14F-4D97-AF65-F5344CB8AC3E}">
        <p14:creationId xmlns:p14="http://schemas.microsoft.com/office/powerpoint/2010/main" val="44655780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800" dirty="0">
                <a:solidFill>
                  <a:srgbClr val="000000"/>
                </a:solidFill>
              </a:rPr>
              <a:t>예제 </a:t>
            </a:r>
            <a:r>
              <a:rPr lang="en-US" altLang="ko-KR" sz="2800" dirty="0">
                <a:solidFill>
                  <a:srgbClr val="000000"/>
                </a:solidFill>
              </a:rPr>
              <a:t>14-10</a:t>
            </a:r>
            <a:r>
              <a:rPr lang="ko-KR" altLang="en-US" sz="2800" dirty="0">
                <a:solidFill>
                  <a:srgbClr val="000000"/>
                </a:solidFill>
              </a:rPr>
              <a:t> </a:t>
            </a:r>
            <a:r>
              <a:rPr lang="en-US" altLang="ko-KR" sz="2800" dirty="0">
                <a:solidFill>
                  <a:srgbClr val="000000"/>
                </a:solidFill>
              </a:rPr>
              <a:t>: </a:t>
            </a:r>
            <a:r>
              <a:rPr lang="en-US" altLang="ko-KR" sz="2800" dirty="0" err="1">
                <a:solidFill>
                  <a:srgbClr val="000000"/>
                </a:solidFill>
              </a:rPr>
              <a:t>JColorChooser</a:t>
            </a:r>
            <a:r>
              <a:rPr lang="ko-KR" altLang="en-US" sz="2800" dirty="0">
                <a:solidFill>
                  <a:srgbClr val="000000"/>
                </a:solidFill>
              </a:rPr>
              <a:t>를 이용한 컬러 다이얼로그 사용</a:t>
            </a:r>
            <a:r>
              <a:rPr lang="en-US" altLang="ko-KR" sz="1800" dirty="0" smtClean="0">
                <a:solidFill>
                  <a:srgbClr val="000000"/>
                </a:solidFill>
              </a:rPr>
              <a:t>(4/4</a:t>
            </a:r>
            <a:r>
              <a:rPr lang="en-US" altLang="ko-KR" sz="1800" dirty="0">
                <a:solidFill>
                  <a:srgbClr val="000000"/>
                </a:solidFill>
              </a:rPr>
              <a:t>)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914400" y="1412776"/>
            <a:ext cx="7461772" cy="480131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800" b="1" dirty="0"/>
              <a:t>	 class </a:t>
            </a:r>
            <a:r>
              <a:rPr lang="en-US" altLang="ko-KR" sz="1800" b="1" dirty="0" err="1"/>
              <a:t>MenuActionListener</a:t>
            </a:r>
            <a:r>
              <a:rPr lang="en-US" altLang="ko-KR" sz="1800" b="1" dirty="0"/>
              <a:t> implements </a:t>
            </a:r>
            <a:r>
              <a:rPr lang="en-US" altLang="ko-KR" sz="1800" b="1" dirty="0" err="1"/>
              <a:t>ActionListener</a:t>
            </a:r>
            <a:r>
              <a:rPr lang="en-US" altLang="ko-KR" sz="1800" b="1" dirty="0"/>
              <a:t> {</a:t>
            </a:r>
          </a:p>
          <a:p>
            <a:pPr defTabSz="180000"/>
            <a:r>
              <a:rPr lang="en-US" altLang="ko-KR" sz="1800" b="1" dirty="0"/>
              <a:t>		public void </a:t>
            </a:r>
            <a:r>
              <a:rPr lang="en-US" altLang="ko-KR" sz="1800" b="1" dirty="0" err="1"/>
              <a:t>actionPerformed</a:t>
            </a:r>
            <a:r>
              <a:rPr lang="en-US" altLang="ko-KR" sz="1800" b="1" dirty="0"/>
              <a:t>(</a:t>
            </a:r>
            <a:r>
              <a:rPr lang="en-US" altLang="ko-KR" sz="1800" b="1" dirty="0" err="1"/>
              <a:t>ActionEvent</a:t>
            </a:r>
            <a:r>
              <a:rPr lang="en-US" altLang="ko-KR" sz="1800" b="1" dirty="0"/>
              <a:t> e) {</a:t>
            </a:r>
          </a:p>
          <a:p>
            <a:pPr defTabSz="180000"/>
            <a:r>
              <a:rPr lang="en-US" altLang="ko-KR" sz="1800" dirty="0"/>
              <a:t>			String </a:t>
            </a:r>
            <a:r>
              <a:rPr lang="en-US" altLang="ko-KR" sz="1800" dirty="0" err="1"/>
              <a:t>cmd</a:t>
            </a:r>
            <a:r>
              <a:rPr lang="en-US" altLang="ko-KR" sz="1800" dirty="0"/>
              <a:t> = </a:t>
            </a:r>
            <a:r>
              <a:rPr lang="en-US" altLang="ko-KR" sz="1800" dirty="0" err="1"/>
              <a:t>e.getActionCommand</a:t>
            </a:r>
            <a:r>
              <a:rPr lang="en-US" altLang="ko-KR" sz="1800" dirty="0"/>
              <a:t>();</a:t>
            </a:r>
          </a:p>
          <a:p>
            <a:pPr defTabSz="180000"/>
            <a:r>
              <a:rPr lang="en-US" altLang="ko-KR" sz="1800" b="1" dirty="0"/>
              <a:t>			if(</a:t>
            </a:r>
            <a:r>
              <a:rPr lang="en-US" altLang="ko-KR" sz="1800" b="1" dirty="0" err="1"/>
              <a:t>cmd.equals</a:t>
            </a:r>
            <a:r>
              <a:rPr lang="en-US" altLang="ko-KR" sz="1800" b="1" dirty="0"/>
              <a:t>("Color"))  {</a:t>
            </a:r>
          </a:p>
          <a:p>
            <a:pPr defTabSz="180000"/>
            <a:r>
              <a:rPr lang="en-US" altLang="ko-KR" sz="1800" dirty="0"/>
              <a:t>				 Color </a:t>
            </a:r>
            <a:r>
              <a:rPr lang="en-US" altLang="ko-KR" sz="1800" dirty="0" err="1"/>
              <a:t>selectedColor</a:t>
            </a:r>
            <a:r>
              <a:rPr lang="en-US" altLang="ko-KR" sz="1800" dirty="0"/>
              <a:t> = </a:t>
            </a:r>
          </a:p>
          <a:p>
            <a:pPr defTabSz="180000"/>
            <a:r>
              <a:rPr lang="en-US" altLang="ko-KR" sz="1800" dirty="0"/>
              <a:t>						</a:t>
            </a:r>
            <a:r>
              <a:rPr lang="en-US" altLang="ko-KR" sz="1800" b="1" dirty="0" err="1"/>
              <a:t>JColorChooser.showDialog</a:t>
            </a:r>
            <a:r>
              <a:rPr lang="en-US" altLang="ko-KR" sz="1800" b="1" dirty="0"/>
              <a:t>(null, "Color", </a:t>
            </a:r>
          </a:p>
          <a:p>
            <a:pPr defTabSz="180000"/>
            <a:r>
              <a:rPr lang="en-US" altLang="ko-KR" sz="1800" b="1" dirty="0"/>
              <a:t>															</a:t>
            </a:r>
            <a:r>
              <a:rPr lang="en-US" altLang="ko-KR" sz="1800" b="1" dirty="0" err="1"/>
              <a:t>Color.YELLOW</a:t>
            </a:r>
            <a:r>
              <a:rPr lang="en-US" altLang="ko-KR" sz="1800" b="1" dirty="0"/>
              <a:t>);</a:t>
            </a:r>
          </a:p>
          <a:p>
            <a:pPr defTabSz="180000"/>
            <a:r>
              <a:rPr lang="en-US" altLang="ko-KR" sz="1800" b="1" dirty="0"/>
              <a:t>				if(</a:t>
            </a:r>
            <a:r>
              <a:rPr lang="en-US" altLang="ko-KR" sz="1800" b="1" dirty="0" err="1"/>
              <a:t>selectedColor</a:t>
            </a:r>
            <a:r>
              <a:rPr lang="en-US" altLang="ko-KR" sz="1800" b="1" dirty="0"/>
              <a:t> != null)</a:t>
            </a:r>
          </a:p>
          <a:p>
            <a:pPr defTabSz="180000"/>
            <a:r>
              <a:rPr lang="en-US" altLang="ko-KR" sz="1800" dirty="0"/>
              <a:t>					</a:t>
            </a:r>
            <a:r>
              <a:rPr lang="en-US" altLang="ko-KR" sz="1800" dirty="0" err="1"/>
              <a:t>label.setForeground</a:t>
            </a:r>
            <a:r>
              <a:rPr lang="en-US" altLang="ko-KR" sz="1800" dirty="0"/>
              <a:t>(</a:t>
            </a:r>
            <a:r>
              <a:rPr lang="en-US" altLang="ko-KR" sz="1800" dirty="0" err="1"/>
              <a:t>selectedColor</a:t>
            </a:r>
            <a:r>
              <a:rPr lang="en-US" altLang="ko-KR" sz="1800" dirty="0"/>
              <a:t>);</a:t>
            </a:r>
          </a:p>
          <a:p>
            <a:pPr defTabSz="180000"/>
            <a:r>
              <a:rPr lang="en-US" altLang="ko-KR" sz="1800" dirty="0"/>
              <a:t>			}</a:t>
            </a:r>
          </a:p>
          <a:p>
            <a:pPr defTabSz="180000"/>
            <a:r>
              <a:rPr lang="en-US" altLang="ko-KR" sz="1800" dirty="0"/>
              <a:t>		}</a:t>
            </a:r>
          </a:p>
          <a:p>
            <a:pPr defTabSz="180000"/>
            <a:r>
              <a:rPr lang="en-US" altLang="ko-KR" sz="1800" dirty="0"/>
              <a:t>	}</a:t>
            </a:r>
          </a:p>
          <a:p>
            <a:pPr defTabSz="180000"/>
            <a:endParaRPr lang="ko-KR" altLang="en-US" sz="1800" dirty="0"/>
          </a:p>
          <a:p>
            <a:pPr defTabSz="180000"/>
            <a:r>
              <a:rPr lang="en-US" altLang="ko-KR" sz="1800" b="1" dirty="0"/>
              <a:t>	public static void main(String [] </a:t>
            </a:r>
            <a:r>
              <a:rPr lang="en-US" altLang="ko-KR" sz="1800" b="1" dirty="0" err="1"/>
              <a:t>args</a:t>
            </a:r>
            <a:r>
              <a:rPr lang="en-US" altLang="ko-KR" sz="1800" b="1" dirty="0"/>
              <a:t>) {</a:t>
            </a:r>
          </a:p>
          <a:p>
            <a:pPr defTabSz="180000"/>
            <a:r>
              <a:rPr lang="en-US" altLang="ko-KR" sz="1800" b="1" dirty="0"/>
              <a:t>		new </a:t>
            </a:r>
            <a:r>
              <a:rPr lang="en-US" altLang="ko-KR" sz="1800" b="1" dirty="0" err="1"/>
              <a:t>MenuAndColorChooserEx</a:t>
            </a:r>
            <a:r>
              <a:rPr lang="en-US" altLang="ko-KR" sz="1800" b="1" dirty="0"/>
              <a:t>();</a:t>
            </a:r>
          </a:p>
          <a:p>
            <a:pPr defTabSz="180000"/>
            <a:r>
              <a:rPr lang="en-US" altLang="ko-KR" sz="1800" dirty="0"/>
              <a:t>	}</a:t>
            </a:r>
          </a:p>
          <a:p>
            <a:pPr defTabSz="180000"/>
            <a:r>
              <a:rPr lang="en-US" altLang="ko-KR" sz="1800" dirty="0"/>
              <a:t>} </a:t>
            </a:r>
            <a:endParaRPr lang="ko-KR" altLang="en-US" sz="18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2184" y="2708920"/>
            <a:ext cx="4233581" cy="2783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17436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smtClean="0"/>
              <a:t>강의 내용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ts val="2200"/>
              </a:spcBef>
            </a:pPr>
            <a:r>
              <a:rPr lang="ko-KR" altLang="en-US" dirty="0" smtClean="0"/>
              <a:t>메뉴 만들기</a:t>
            </a:r>
            <a:endParaRPr lang="en-US" altLang="ko-KR" dirty="0" smtClean="0"/>
          </a:p>
          <a:p>
            <a:pPr>
              <a:spcBef>
                <a:spcPts val="2200"/>
              </a:spcBef>
            </a:pPr>
            <a:r>
              <a:rPr lang="ko-KR" altLang="en-US" dirty="0" err="1" smtClean="0"/>
              <a:t>툴바</a:t>
            </a:r>
            <a:endParaRPr lang="en-US" altLang="ko-KR" dirty="0" smtClean="0"/>
          </a:p>
          <a:p>
            <a:pPr>
              <a:spcBef>
                <a:spcPts val="2200"/>
              </a:spcBef>
            </a:pPr>
            <a:r>
              <a:rPr lang="ko-KR" altLang="en-US" dirty="0" err="1" smtClean="0"/>
              <a:t>툴팁</a:t>
            </a:r>
            <a:endParaRPr lang="en-US" altLang="ko-KR" dirty="0" smtClean="0"/>
          </a:p>
          <a:p>
            <a:pPr>
              <a:spcBef>
                <a:spcPts val="2200"/>
              </a:spcBef>
            </a:pPr>
            <a:r>
              <a:rPr lang="ko-KR" altLang="en-US" dirty="0" smtClean="0"/>
              <a:t>다이얼로그 만들기</a:t>
            </a:r>
            <a:endParaRPr lang="en-US" altLang="ko-KR" dirty="0" smtClean="0"/>
          </a:p>
          <a:p>
            <a:pPr>
              <a:spcBef>
                <a:spcPts val="2200"/>
              </a:spcBef>
            </a:pPr>
            <a:r>
              <a:rPr lang="ko-KR" altLang="en-US" dirty="0" smtClean="0"/>
              <a:t>팝업 다이얼로그</a:t>
            </a:r>
            <a:endParaRPr lang="en-US" altLang="ko-KR" dirty="0" smtClean="0"/>
          </a:p>
          <a:p>
            <a:pPr>
              <a:spcBef>
                <a:spcPts val="2200"/>
              </a:spcBef>
            </a:pPr>
            <a:r>
              <a:rPr lang="ko-KR" altLang="en-US" dirty="0" smtClean="0"/>
              <a:t>파일 다이얼로그</a:t>
            </a:r>
            <a:endParaRPr lang="en-US" altLang="ko-KR" dirty="0" smtClean="0"/>
          </a:p>
          <a:p>
            <a:pPr>
              <a:spcBef>
                <a:spcPts val="2200"/>
              </a:spcBef>
            </a:pPr>
            <a:r>
              <a:rPr lang="ko-KR" altLang="en-US" dirty="0" smtClean="0"/>
              <a:t>컬러 다이얼로그</a:t>
            </a:r>
            <a:endParaRPr lang="en-US" altLang="ko-KR" dirty="0" smtClean="0"/>
          </a:p>
          <a:p>
            <a:pPr>
              <a:spcBef>
                <a:spcPts val="2200"/>
              </a:spcBef>
            </a:pPr>
            <a:r>
              <a:rPr lang="ko-KR" altLang="en-US" dirty="0" err="1" smtClean="0">
                <a:solidFill>
                  <a:schemeClr val="accent2"/>
                </a:solidFill>
              </a:rPr>
              <a:t>탭팬</a:t>
            </a:r>
            <a:endParaRPr lang="en-US" altLang="ko-KR" dirty="0" smtClean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8482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0000"/>
                </a:solidFill>
              </a:rPr>
              <a:t>예제 </a:t>
            </a:r>
            <a:r>
              <a:rPr lang="en-US" altLang="ko-KR" dirty="0">
                <a:solidFill>
                  <a:srgbClr val="000000"/>
                </a:solidFill>
              </a:rPr>
              <a:t>14-1 : </a:t>
            </a:r>
            <a:r>
              <a:rPr lang="ko-KR" altLang="en-US" dirty="0">
                <a:solidFill>
                  <a:srgbClr val="000000"/>
                </a:solidFill>
              </a:rPr>
              <a:t>메뉴 만들기</a:t>
            </a:r>
            <a:r>
              <a:rPr lang="en-US" altLang="ko-KR" sz="2400" dirty="0">
                <a:solidFill>
                  <a:srgbClr val="000000"/>
                </a:solidFill>
              </a:rPr>
              <a:t>(2/3)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2209800" y="1268761"/>
            <a:ext cx="6264126" cy="507831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800" dirty="0"/>
              <a:t>import </a:t>
            </a:r>
            <a:r>
              <a:rPr lang="en-US" altLang="ko-KR" sz="1800" dirty="0" err="1"/>
              <a:t>javax.swing</a:t>
            </a:r>
            <a:r>
              <a:rPr lang="en-US" altLang="ko-KR" sz="1800" dirty="0"/>
              <a:t>.*;</a:t>
            </a:r>
          </a:p>
          <a:p>
            <a:pPr defTabSz="180000"/>
            <a:endParaRPr lang="en-US" altLang="ko-KR" sz="1800" dirty="0"/>
          </a:p>
          <a:p>
            <a:pPr defTabSz="180000"/>
            <a:r>
              <a:rPr lang="en-US" altLang="ko-KR" sz="1800" b="1" dirty="0"/>
              <a:t>public class </a:t>
            </a:r>
            <a:r>
              <a:rPr lang="en-US" altLang="ko-KR" sz="1800" b="1" dirty="0" err="1"/>
              <a:t>MenuEx</a:t>
            </a:r>
            <a:r>
              <a:rPr lang="en-US" altLang="ko-KR" sz="1800" b="1" dirty="0"/>
              <a:t> extends </a:t>
            </a:r>
            <a:r>
              <a:rPr lang="en-US" altLang="ko-KR" sz="1800" b="1" dirty="0" err="1"/>
              <a:t>JFrame</a:t>
            </a:r>
            <a:r>
              <a:rPr lang="en-US" altLang="ko-KR" sz="1800" b="1" dirty="0"/>
              <a:t> </a:t>
            </a:r>
            <a:r>
              <a:rPr lang="en-US" altLang="ko-KR" sz="1800" dirty="0"/>
              <a:t>{</a:t>
            </a:r>
          </a:p>
          <a:p>
            <a:pPr defTabSz="180000"/>
            <a:r>
              <a:rPr lang="en-US" altLang="ko-KR" sz="1800" dirty="0"/>
              <a:t>	public </a:t>
            </a:r>
            <a:r>
              <a:rPr lang="en-US" altLang="ko-KR" sz="1800" dirty="0" err="1"/>
              <a:t>MenuEx</a:t>
            </a:r>
            <a:r>
              <a:rPr lang="en-US" altLang="ko-KR" sz="1800" dirty="0"/>
              <a:t>() {</a:t>
            </a:r>
          </a:p>
          <a:p>
            <a:pPr defTabSz="180000"/>
            <a:r>
              <a:rPr lang="en-US" altLang="ko-KR" sz="1800" dirty="0"/>
              <a:t>		</a:t>
            </a:r>
            <a:r>
              <a:rPr lang="en-US" altLang="ko-KR" sz="1800" dirty="0" err="1"/>
              <a:t>setTitle</a:t>
            </a:r>
            <a:r>
              <a:rPr lang="en-US" altLang="ko-KR" sz="1800" dirty="0"/>
              <a:t>("Menu </a:t>
            </a:r>
            <a:r>
              <a:rPr lang="ko-KR" altLang="en-US" sz="1800" dirty="0"/>
              <a:t>만들기 예제</a:t>
            </a:r>
            <a:r>
              <a:rPr lang="en-US" altLang="ko-KR" sz="1800" dirty="0"/>
              <a:t>");</a:t>
            </a:r>
          </a:p>
          <a:p>
            <a:pPr defTabSz="180000"/>
            <a:r>
              <a:rPr lang="en-US" altLang="ko-KR" sz="1800" dirty="0"/>
              <a:t>		</a:t>
            </a:r>
            <a:r>
              <a:rPr lang="en-US" altLang="ko-KR" sz="1800" dirty="0" err="1"/>
              <a:t>createMenu</a:t>
            </a:r>
            <a:r>
              <a:rPr lang="en-US" altLang="ko-KR" sz="1800" dirty="0"/>
              <a:t>(); // </a:t>
            </a:r>
            <a:r>
              <a:rPr lang="ko-KR" altLang="en-US" sz="1800" dirty="0"/>
              <a:t>메뉴 생성</a:t>
            </a:r>
            <a:r>
              <a:rPr lang="en-US" altLang="ko-KR" sz="1800" dirty="0"/>
              <a:t>, </a:t>
            </a:r>
            <a:r>
              <a:rPr lang="ko-KR" altLang="en-US" sz="1800" dirty="0"/>
              <a:t>프레임에 삽입</a:t>
            </a:r>
          </a:p>
          <a:p>
            <a:pPr defTabSz="180000"/>
            <a:r>
              <a:rPr lang="en-US" altLang="ko-KR" sz="1800" dirty="0"/>
              <a:t>		</a:t>
            </a:r>
            <a:r>
              <a:rPr lang="en-US" altLang="ko-KR" sz="1800" dirty="0" err="1"/>
              <a:t>setSize</a:t>
            </a:r>
            <a:r>
              <a:rPr lang="en-US" altLang="ko-KR" sz="1800" dirty="0"/>
              <a:t>(250,200);</a:t>
            </a:r>
          </a:p>
          <a:p>
            <a:pPr defTabSz="180000"/>
            <a:r>
              <a:rPr lang="en-US" altLang="ko-KR" sz="1800" dirty="0"/>
              <a:t>		</a:t>
            </a:r>
            <a:r>
              <a:rPr lang="en-US" altLang="ko-KR" sz="1800" dirty="0" err="1"/>
              <a:t>setVisible</a:t>
            </a:r>
            <a:r>
              <a:rPr lang="en-US" altLang="ko-KR" sz="1800" dirty="0"/>
              <a:t>(true); </a:t>
            </a:r>
          </a:p>
          <a:p>
            <a:pPr defTabSz="180000"/>
            <a:r>
              <a:rPr lang="en-US" altLang="ko-KR" sz="1800" dirty="0"/>
              <a:t>	}</a:t>
            </a:r>
          </a:p>
          <a:p>
            <a:pPr defTabSz="180000"/>
            <a:r>
              <a:rPr lang="en-US" altLang="ko-KR" sz="1800" dirty="0"/>
              <a:t>	private void </a:t>
            </a:r>
            <a:r>
              <a:rPr lang="en-US" altLang="ko-KR" sz="1800" dirty="0" err="1"/>
              <a:t>createMenu</a:t>
            </a:r>
            <a:r>
              <a:rPr lang="en-US" altLang="ko-KR" sz="1800" dirty="0"/>
              <a:t>() {</a:t>
            </a:r>
          </a:p>
          <a:p>
            <a:pPr defTabSz="180000"/>
            <a:r>
              <a:rPr lang="en-US" altLang="ko-KR" sz="1800" dirty="0"/>
              <a:t>		</a:t>
            </a:r>
            <a:r>
              <a:rPr lang="en-US" altLang="ko-KR" sz="1800" dirty="0" err="1"/>
              <a:t>JMenuBar</a:t>
            </a:r>
            <a:r>
              <a:rPr lang="en-US" altLang="ko-KR" sz="1800" dirty="0"/>
              <a:t> </a:t>
            </a:r>
            <a:r>
              <a:rPr lang="en-US" altLang="ko-KR" sz="1800" dirty="0" err="1"/>
              <a:t>mb</a:t>
            </a:r>
            <a:r>
              <a:rPr lang="en-US" altLang="ko-KR" sz="1800" dirty="0"/>
              <a:t> = </a:t>
            </a:r>
            <a:r>
              <a:rPr lang="en-US" altLang="ko-KR" sz="1800" b="1" dirty="0"/>
              <a:t>new </a:t>
            </a:r>
            <a:r>
              <a:rPr lang="en-US" altLang="ko-KR" sz="1800" b="1" dirty="0" err="1"/>
              <a:t>JMenuBar</a:t>
            </a:r>
            <a:r>
              <a:rPr lang="en-US" altLang="ko-KR" sz="1800" b="1" dirty="0"/>
              <a:t>();</a:t>
            </a:r>
            <a:endParaRPr lang="ko-KR" altLang="en-US" sz="1800" b="1" dirty="0"/>
          </a:p>
          <a:p>
            <a:pPr defTabSz="180000"/>
            <a:r>
              <a:rPr lang="en-US" altLang="ko-KR" sz="1800" dirty="0"/>
              <a:t>		</a:t>
            </a:r>
            <a:r>
              <a:rPr lang="en-US" altLang="ko-KR" sz="1800" dirty="0" err="1"/>
              <a:t>JMenu</a:t>
            </a:r>
            <a:r>
              <a:rPr lang="en-US" altLang="ko-KR" sz="1800" dirty="0"/>
              <a:t> </a:t>
            </a:r>
            <a:r>
              <a:rPr lang="en-US" altLang="ko-KR" sz="1800" dirty="0" err="1"/>
              <a:t>screenMenu</a:t>
            </a:r>
            <a:r>
              <a:rPr lang="en-US" altLang="ko-KR" sz="1800" dirty="0"/>
              <a:t> = </a:t>
            </a:r>
            <a:r>
              <a:rPr lang="en-US" altLang="ko-KR" sz="1800" b="1" dirty="0"/>
              <a:t>new </a:t>
            </a:r>
            <a:r>
              <a:rPr lang="en-US" altLang="ko-KR" sz="1800" b="1" dirty="0" err="1"/>
              <a:t>JMenu</a:t>
            </a:r>
            <a:r>
              <a:rPr lang="en-US" altLang="ko-KR" sz="1800" b="1" dirty="0"/>
              <a:t>("Screen");</a:t>
            </a:r>
            <a:endParaRPr lang="ko-KR" altLang="en-US" sz="1800" b="1" dirty="0"/>
          </a:p>
          <a:p>
            <a:pPr defTabSz="180000"/>
            <a:endParaRPr lang="en-US" altLang="ko-KR" sz="1800" dirty="0"/>
          </a:p>
          <a:p>
            <a:pPr defTabSz="180000"/>
            <a:r>
              <a:rPr lang="en-US" altLang="ko-KR" sz="1800" dirty="0"/>
              <a:t>		</a:t>
            </a:r>
            <a:r>
              <a:rPr lang="en-US" altLang="ko-KR" sz="1800" b="1" dirty="0" err="1"/>
              <a:t>screenMenu.add</a:t>
            </a:r>
            <a:r>
              <a:rPr lang="en-US" altLang="ko-KR" sz="1800" b="1" dirty="0"/>
              <a:t>(new </a:t>
            </a:r>
            <a:r>
              <a:rPr lang="en-US" altLang="ko-KR" sz="1800" b="1" dirty="0" err="1"/>
              <a:t>JMenuItem</a:t>
            </a:r>
            <a:r>
              <a:rPr lang="en-US" altLang="ko-KR" sz="1800" b="1" dirty="0"/>
              <a:t>("Load"));</a:t>
            </a:r>
          </a:p>
          <a:p>
            <a:pPr defTabSz="180000"/>
            <a:r>
              <a:rPr lang="en-US" altLang="ko-KR" sz="1800" dirty="0"/>
              <a:t>		</a:t>
            </a:r>
            <a:r>
              <a:rPr lang="en-US" altLang="ko-KR" sz="1800" dirty="0" err="1"/>
              <a:t>screenMenu.add</a:t>
            </a:r>
            <a:r>
              <a:rPr lang="en-US" altLang="ko-KR" sz="1800" dirty="0"/>
              <a:t>(new </a:t>
            </a:r>
            <a:r>
              <a:rPr lang="en-US" altLang="ko-KR" sz="1800" dirty="0" err="1"/>
              <a:t>JMenuItem</a:t>
            </a:r>
            <a:r>
              <a:rPr lang="en-US" altLang="ko-KR" sz="1800" dirty="0"/>
              <a:t>("Hide"));</a:t>
            </a:r>
          </a:p>
          <a:p>
            <a:pPr defTabSz="180000"/>
            <a:r>
              <a:rPr lang="en-US" altLang="ko-KR" sz="1800" dirty="0"/>
              <a:t>		</a:t>
            </a:r>
            <a:r>
              <a:rPr lang="en-US" altLang="ko-KR" sz="1800" dirty="0" err="1"/>
              <a:t>screenMenu.add</a:t>
            </a:r>
            <a:r>
              <a:rPr lang="en-US" altLang="ko-KR" sz="1800" dirty="0"/>
              <a:t>(new </a:t>
            </a:r>
            <a:r>
              <a:rPr lang="en-US" altLang="ko-KR" sz="1800" dirty="0" err="1"/>
              <a:t>JMenuItem</a:t>
            </a:r>
            <a:r>
              <a:rPr lang="en-US" altLang="ko-KR" sz="1800" dirty="0"/>
              <a:t>("</a:t>
            </a:r>
            <a:r>
              <a:rPr lang="en-US" altLang="ko-KR" sz="1800" dirty="0" err="1"/>
              <a:t>ReShow</a:t>
            </a:r>
            <a:r>
              <a:rPr lang="en-US" altLang="ko-KR" sz="1800" dirty="0"/>
              <a:t>"));</a:t>
            </a:r>
          </a:p>
          <a:p>
            <a:pPr defTabSz="180000"/>
            <a:r>
              <a:rPr lang="en-US" altLang="ko-KR" sz="1800" dirty="0"/>
              <a:t>		</a:t>
            </a:r>
            <a:r>
              <a:rPr lang="en-US" altLang="ko-KR" sz="1800" b="1" dirty="0" err="1"/>
              <a:t>screenMenu.addSeparator</a:t>
            </a:r>
            <a:r>
              <a:rPr lang="en-US" altLang="ko-KR" sz="1800" b="1" dirty="0"/>
              <a:t>();</a:t>
            </a:r>
            <a:r>
              <a:rPr lang="en-US" altLang="ko-KR" sz="1800" dirty="0"/>
              <a:t> // </a:t>
            </a:r>
            <a:r>
              <a:rPr lang="ko-KR" altLang="en-US" sz="1800" dirty="0"/>
              <a:t>분리선 삽입</a:t>
            </a:r>
          </a:p>
          <a:p>
            <a:pPr defTabSz="180000"/>
            <a:r>
              <a:rPr lang="en-US" altLang="ko-KR" sz="1800" dirty="0"/>
              <a:t>		</a:t>
            </a:r>
            <a:r>
              <a:rPr lang="en-US" altLang="ko-KR" sz="1800" dirty="0" err="1"/>
              <a:t>screenMenu.add</a:t>
            </a:r>
            <a:r>
              <a:rPr lang="en-US" altLang="ko-KR" sz="1800" dirty="0"/>
              <a:t>(new </a:t>
            </a:r>
            <a:r>
              <a:rPr lang="en-US" altLang="ko-KR" sz="1800" dirty="0" err="1"/>
              <a:t>JMenuItem</a:t>
            </a:r>
            <a:r>
              <a:rPr lang="en-US" altLang="ko-KR" sz="1800" dirty="0"/>
              <a:t>("Exit"));</a:t>
            </a:r>
            <a:r>
              <a:rPr lang="en-US" altLang="ko-KR" sz="1200" dirty="0"/>
              <a:t>	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21251840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여러 패널을 겹치게 하여 화면의 공간을 공유하도록 지원하는 팬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JTabbedPane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608169" y="5067379"/>
            <a:ext cx="23130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탭 위치</a:t>
            </a:r>
            <a:r>
              <a:rPr lang="en-US" altLang="ko-KR" sz="1400" b="1" dirty="0"/>
              <a:t>(</a:t>
            </a:r>
            <a:r>
              <a:rPr lang="en-US" altLang="ko-KR" sz="1400" b="1" dirty="0" err="1"/>
              <a:t>tabPlacement</a:t>
            </a:r>
            <a:r>
              <a:rPr lang="en-US" altLang="ko-KR" sz="1400" b="1" dirty="0"/>
              <a:t>)</a:t>
            </a:r>
            <a:r>
              <a:rPr lang="ko-KR" altLang="en-US" sz="1400" b="1" dirty="0"/>
              <a:t>가</a:t>
            </a:r>
            <a:endParaRPr lang="en-US" altLang="ko-KR" sz="1400" b="1" dirty="0"/>
          </a:p>
          <a:p>
            <a:r>
              <a:rPr lang="en-US" altLang="ko-KR" sz="1400" b="1" dirty="0" err="1"/>
              <a:t>JTabbedPane.LEFT</a:t>
            </a:r>
            <a:r>
              <a:rPr lang="ko-KR" altLang="en-US" sz="1400" b="1" dirty="0"/>
              <a:t>인 경우</a:t>
            </a:r>
          </a:p>
        </p:txBody>
      </p:sp>
      <p:grpSp>
        <p:nvGrpSpPr>
          <p:cNvPr id="8" name="그룹 7"/>
          <p:cNvGrpSpPr/>
          <p:nvPr/>
        </p:nvGrpSpPr>
        <p:grpSpPr>
          <a:xfrm>
            <a:off x="2639616" y="2780928"/>
            <a:ext cx="3932258" cy="2304256"/>
            <a:chOff x="1983170" y="2348880"/>
            <a:chExt cx="3932258" cy="2304256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83170" y="2348880"/>
              <a:ext cx="2231640" cy="2304256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5" name="직사각형 4"/>
            <p:cNvSpPr/>
            <p:nvPr/>
          </p:nvSpPr>
          <p:spPr>
            <a:xfrm>
              <a:off x="2000232" y="2588298"/>
              <a:ext cx="2214578" cy="2008814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sysDot"/>
            </a:ln>
          </p:spPr>
          <p:txBody>
            <a:bodyPr wrap="square" rtlCol="0" anchor="ctr">
              <a:noAutofit/>
            </a:bodyPr>
            <a:lstStyle/>
            <a:p>
              <a:pPr algn="ctr"/>
              <a:endParaRPr lang="ko-KR" altLang="en-US" sz="1000" b="1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429124" y="2445422"/>
              <a:ext cx="148630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/>
                <a:t>3 </a:t>
              </a:r>
              <a:r>
                <a:rPr lang="ko-KR" altLang="en-US" sz="1400" b="1" dirty="0"/>
                <a:t>개의 탭을 가진</a:t>
              </a:r>
              <a:endParaRPr lang="en-US" altLang="ko-KR" sz="1400" b="1" dirty="0"/>
            </a:p>
            <a:p>
              <a:r>
                <a:rPr lang="en-US" altLang="ko-KR" sz="1400" b="1" dirty="0" err="1"/>
                <a:t>JTabbedPane</a:t>
              </a:r>
              <a:endParaRPr lang="ko-KR" altLang="en-US" sz="1400" b="1" dirty="0"/>
            </a:p>
          </p:txBody>
        </p:sp>
        <p:sp>
          <p:nvSpPr>
            <p:cNvPr id="7" name="자유형 6"/>
            <p:cNvSpPr/>
            <p:nvPr/>
          </p:nvSpPr>
          <p:spPr>
            <a:xfrm>
              <a:off x="4076443" y="2957823"/>
              <a:ext cx="709871" cy="372178"/>
            </a:xfrm>
            <a:custGeom>
              <a:avLst/>
              <a:gdLst>
                <a:gd name="connsiteX0" fmla="*/ 1232034 w 1323474"/>
                <a:gd name="connsiteY0" fmla="*/ 0 h 372178"/>
                <a:gd name="connsiteX1" fmla="*/ 1183907 w 1323474"/>
                <a:gd name="connsiteY1" fmla="*/ 134754 h 372178"/>
                <a:gd name="connsiteX2" fmla="*/ 1126156 w 1323474"/>
                <a:gd name="connsiteY2" fmla="*/ 336885 h 372178"/>
                <a:gd name="connsiteX3" fmla="*/ 0 w 1323474"/>
                <a:gd name="connsiteY3" fmla="*/ 346510 h 372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23474" h="372178">
                  <a:moveTo>
                    <a:pt x="1232034" y="0"/>
                  </a:moveTo>
                  <a:cubicBezTo>
                    <a:pt x="1216793" y="39303"/>
                    <a:pt x="1201553" y="78607"/>
                    <a:pt x="1183907" y="134754"/>
                  </a:cubicBezTo>
                  <a:cubicBezTo>
                    <a:pt x="1166261" y="190901"/>
                    <a:pt x="1323474" y="301592"/>
                    <a:pt x="1126156" y="336885"/>
                  </a:cubicBezTo>
                  <a:cubicBezTo>
                    <a:pt x="928838" y="372178"/>
                    <a:pt x="464419" y="359344"/>
                    <a:pt x="0" y="346510"/>
                  </a:cubicBezTo>
                </a:path>
              </a:pathLst>
            </a:custGeom>
            <a:ln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2255" y="2780928"/>
            <a:ext cx="2232010" cy="2304256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06397045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 err="1" smtClean="0"/>
              <a:t>JTabbedPane</a:t>
            </a:r>
            <a:r>
              <a:rPr lang="en-US" altLang="ko-KR" dirty="0" smtClean="0"/>
              <a:t>()</a:t>
            </a:r>
          </a:p>
          <a:p>
            <a:pPr lvl="1"/>
            <a:r>
              <a:rPr lang="ko-KR" altLang="en-US" dirty="0" smtClean="0"/>
              <a:t>탭의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위치가 </a:t>
            </a:r>
            <a:r>
              <a:rPr lang="en-US" altLang="ko-KR" dirty="0" err="1" smtClean="0"/>
              <a:t>JTabbedPane.TOP</a:t>
            </a:r>
            <a:r>
              <a:rPr lang="ko-KR" altLang="en-US" dirty="0" smtClean="0"/>
              <a:t>임</a:t>
            </a:r>
            <a:endParaRPr lang="en-US" altLang="ko-KR" dirty="0" smtClean="0"/>
          </a:p>
          <a:p>
            <a:r>
              <a:rPr lang="en-US" altLang="ko-KR" dirty="0" err="1" smtClean="0"/>
              <a:t>JTabbedPane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tabPlacement</a:t>
            </a:r>
            <a:r>
              <a:rPr lang="en-US" altLang="ko-KR" dirty="0" smtClean="0"/>
              <a:t>)</a:t>
            </a:r>
          </a:p>
          <a:p>
            <a:pPr lvl="1"/>
            <a:r>
              <a:rPr lang="en-US" altLang="ko-KR" dirty="0" err="1" smtClean="0"/>
              <a:t>tabPlacement</a:t>
            </a:r>
            <a:r>
              <a:rPr lang="en-US" altLang="ko-KR" dirty="0" smtClean="0"/>
              <a:t>: </a:t>
            </a:r>
            <a:r>
              <a:rPr lang="ko-KR" altLang="en-US" dirty="0" smtClean="0"/>
              <a:t>탭의 위치</a:t>
            </a:r>
            <a:r>
              <a:rPr lang="en-US" altLang="ko-KR" dirty="0" smtClean="0"/>
              <a:t> </a:t>
            </a:r>
          </a:p>
          <a:p>
            <a:pPr lvl="2"/>
            <a:r>
              <a:rPr lang="en-US" altLang="ko-KR" dirty="0" smtClean="0"/>
              <a:t>TOP, BOTTOM, LEFT, RIGHT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생성자</a:t>
            </a:r>
            <a:endParaRPr lang="en-US" altLang="ko-KR" dirty="0"/>
          </a:p>
        </p:txBody>
      </p:sp>
      <p:sp>
        <p:nvSpPr>
          <p:cNvPr id="4" name="직사각형 3"/>
          <p:cNvSpPr/>
          <p:nvPr/>
        </p:nvSpPr>
        <p:spPr>
          <a:xfrm>
            <a:off x="2999656" y="4005064"/>
            <a:ext cx="6264696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800" dirty="0" err="1"/>
              <a:t>JTabbedPane</a:t>
            </a:r>
            <a:r>
              <a:rPr lang="en-US" altLang="ko-KR" sz="1800" dirty="0"/>
              <a:t> pane = </a:t>
            </a:r>
            <a:r>
              <a:rPr lang="en-US" altLang="ko-KR" sz="1800" b="1" dirty="0"/>
              <a:t>new </a:t>
            </a:r>
            <a:r>
              <a:rPr lang="en-US" altLang="ko-KR" sz="1800" b="1" dirty="0" err="1"/>
              <a:t>JTabbedPane</a:t>
            </a:r>
            <a:r>
              <a:rPr lang="en-US" altLang="ko-KR" sz="1800" b="1" dirty="0"/>
              <a:t>(</a:t>
            </a:r>
            <a:r>
              <a:rPr lang="en-US" altLang="ko-KR" sz="1800" b="1" dirty="0" err="1"/>
              <a:t>JTabbedPane.</a:t>
            </a:r>
            <a:r>
              <a:rPr lang="en-US" altLang="ko-KR" sz="1800" b="1" i="1" dirty="0" err="1"/>
              <a:t>LEFT</a:t>
            </a:r>
            <a:r>
              <a:rPr lang="en-US" altLang="ko-KR" sz="1800" b="1" i="1" dirty="0"/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42231221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>
                <a:solidFill>
                  <a:srgbClr val="000000"/>
                </a:solidFill>
              </a:rPr>
              <a:t>탭팬에</a:t>
            </a:r>
            <a:r>
              <a:rPr lang="ko-KR" altLang="en-US" dirty="0">
                <a:solidFill>
                  <a:srgbClr val="000000"/>
                </a:solidFill>
              </a:rPr>
              <a:t> 탭 붙이기</a:t>
            </a:r>
            <a:r>
              <a:rPr lang="en-US" altLang="ko-KR" sz="2400" dirty="0">
                <a:solidFill>
                  <a:srgbClr val="000000"/>
                </a:solidFill>
              </a:rPr>
              <a:t>(1/2)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JTabbedPane</a:t>
            </a:r>
            <a:r>
              <a:rPr lang="ko-KR" altLang="en-US" dirty="0"/>
              <a:t>의 </a:t>
            </a:r>
            <a:r>
              <a:rPr lang="en-US" altLang="ko-KR" dirty="0" err="1"/>
              <a:t>addTab</a:t>
            </a:r>
            <a:r>
              <a:rPr lang="en-US" altLang="ko-KR" dirty="0"/>
              <a:t>() </a:t>
            </a:r>
            <a:r>
              <a:rPr lang="ko-KR" altLang="en-US" dirty="0"/>
              <a:t>이용</a:t>
            </a:r>
            <a:endParaRPr lang="en-US" altLang="ko-KR" dirty="0"/>
          </a:p>
          <a:p>
            <a:pPr lvl="1"/>
            <a:r>
              <a:rPr lang="en-US" altLang="ko-KR" dirty="0"/>
              <a:t>void </a:t>
            </a:r>
            <a:r>
              <a:rPr lang="en-US" altLang="ko-KR" dirty="0" err="1"/>
              <a:t>addTab</a:t>
            </a:r>
            <a:r>
              <a:rPr lang="en-US" altLang="ko-KR" dirty="0"/>
              <a:t>(String title, Component comp)</a:t>
            </a:r>
          </a:p>
          <a:p>
            <a:pPr lvl="2"/>
            <a:r>
              <a:rPr lang="en-US" altLang="ko-KR" dirty="0" smtClean="0"/>
              <a:t>title</a:t>
            </a:r>
            <a:r>
              <a:rPr lang="ko-KR" altLang="en-US" dirty="0" smtClean="0"/>
              <a:t>은</a:t>
            </a:r>
            <a:r>
              <a:rPr lang="en-US" altLang="ko-KR" dirty="0" smtClean="0"/>
              <a:t> </a:t>
            </a:r>
            <a:r>
              <a:rPr lang="ko-KR" altLang="en-US" dirty="0"/>
              <a:t>탭의 이름</a:t>
            </a:r>
            <a:r>
              <a:rPr lang="en-US" altLang="ko-KR" dirty="0"/>
              <a:t>, </a:t>
            </a:r>
            <a:r>
              <a:rPr lang="en-US" altLang="ko-KR" dirty="0" smtClean="0"/>
              <a:t>comp</a:t>
            </a:r>
            <a:r>
              <a:rPr lang="ko-KR" altLang="en-US" dirty="0" smtClean="0"/>
              <a:t>는</a:t>
            </a:r>
            <a:r>
              <a:rPr lang="en-US" altLang="ko-KR" dirty="0" smtClean="0"/>
              <a:t> </a:t>
            </a:r>
            <a:r>
              <a:rPr lang="ko-KR" altLang="en-US" dirty="0"/>
              <a:t>탭에 출력될 컴포넌트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2927648" y="2784148"/>
            <a:ext cx="7200800" cy="120032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800" dirty="0" err="1"/>
              <a:t>JTabbedPane</a:t>
            </a:r>
            <a:r>
              <a:rPr lang="en-US" altLang="ko-KR" sz="1800" dirty="0"/>
              <a:t> pane = </a:t>
            </a:r>
            <a:r>
              <a:rPr lang="en-US" altLang="ko-KR" sz="1800" b="1" dirty="0"/>
              <a:t>new </a:t>
            </a:r>
            <a:r>
              <a:rPr lang="en-US" altLang="ko-KR" sz="1800" b="1" dirty="0" err="1"/>
              <a:t>JTabbedPane</a:t>
            </a:r>
            <a:r>
              <a:rPr lang="en-US" altLang="ko-KR" sz="1800" b="1" dirty="0"/>
              <a:t>(</a:t>
            </a:r>
            <a:r>
              <a:rPr lang="en-US" altLang="ko-KR" sz="1800" b="1" dirty="0" err="1"/>
              <a:t>JTabbedPane.</a:t>
            </a:r>
            <a:r>
              <a:rPr lang="en-US" altLang="ko-KR" sz="1800" b="1" i="1" dirty="0" err="1"/>
              <a:t>LEFT</a:t>
            </a:r>
            <a:r>
              <a:rPr lang="en-US" altLang="ko-KR" sz="1800" b="1" i="1" dirty="0"/>
              <a:t>);</a:t>
            </a:r>
          </a:p>
          <a:p>
            <a:r>
              <a:rPr lang="en-US" altLang="ko-KR" sz="1800" b="1" dirty="0" err="1"/>
              <a:t>pane.addTab</a:t>
            </a:r>
            <a:r>
              <a:rPr lang="en-US" altLang="ko-KR" sz="1800" dirty="0"/>
              <a:t>("tab1", </a:t>
            </a:r>
            <a:r>
              <a:rPr lang="en-US" altLang="ko-KR" sz="1800" b="1" dirty="0"/>
              <a:t>new </a:t>
            </a:r>
            <a:r>
              <a:rPr lang="en-US" altLang="ko-KR" sz="1800" b="1" dirty="0" err="1"/>
              <a:t>JLabel</a:t>
            </a:r>
            <a:r>
              <a:rPr lang="en-US" altLang="ko-KR" sz="1800" b="1" dirty="0"/>
              <a:t>(new </a:t>
            </a:r>
            <a:r>
              <a:rPr lang="en-US" altLang="ko-KR" sz="1800" b="1" dirty="0" err="1"/>
              <a:t>ImageIcon</a:t>
            </a:r>
            <a:r>
              <a:rPr lang="en-US" altLang="ko-KR" sz="1800" b="1" dirty="0"/>
              <a:t>("images/img1.jpg")));</a:t>
            </a:r>
          </a:p>
          <a:p>
            <a:r>
              <a:rPr lang="en-US" altLang="ko-KR" sz="1800" dirty="0" err="1"/>
              <a:t>pane.addTab</a:t>
            </a:r>
            <a:r>
              <a:rPr lang="en-US" altLang="ko-KR" sz="1800" dirty="0"/>
              <a:t>("tab2", </a:t>
            </a:r>
            <a:r>
              <a:rPr lang="en-US" altLang="ko-KR" sz="1800" b="1" dirty="0"/>
              <a:t>new </a:t>
            </a:r>
            <a:r>
              <a:rPr lang="en-US" altLang="ko-KR" sz="1800" b="1" dirty="0" err="1"/>
              <a:t>JLabel</a:t>
            </a:r>
            <a:r>
              <a:rPr lang="en-US" altLang="ko-KR" sz="1800" b="1" dirty="0"/>
              <a:t>(new </a:t>
            </a:r>
            <a:r>
              <a:rPr lang="en-US" altLang="ko-KR" sz="1800" b="1" dirty="0" err="1"/>
              <a:t>ImageIcon</a:t>
            </a:r>
            <a:r>
              <a:rPr lang="en-US" altLang="ko-KR" sz="1800" b="1" dirty="0"/>
              <a:t>("images/img2.jpg")));</a:t>
            </a:r>
          </a:p>
          <a:p>
            <a:r>
              <a:rPr lang="en-US" altLang="ko-KR" sz="1800" dirty="0" err="1"/>
              <a:t>pane.addTab</a:t>
            </a:r>
            <a:r>
              <a:rPr lang="en-US" altLang="ko-KR" sz="1800" dirty="0"/>
              <a:t>("tab3", </a:t>
            </a:r>
            <a:r>
              <a:rPr lang="en-US" altLang="ko-KR" sz="1800" b="1" dirty="0"/>
              <a:t>new </a:t>
            </a:r>
            <a:r>
              <a:rPr lang="en-US" altLang="ko-KR" sz="1800" b="1" dirty="0" err="1"/>
              <a:t>MyPanel</a:t>
            </a:r>
            <a:r>
              <a:rPr lang="en-US" altLang="ko-KR" sz="1800" b="1" dirty="0"/>
              <a:t>());</a:t>
            </a:r>
          </a:p>
        </p:txBody>
      </p:sp>
    </p:spTree>
    <p:extLst>
      <p:ext uri="{BB962C8B-B14F-4D97-AF65-F5344CB8AC3E}">
        <p14:creationId xmlns:p14="http://schemas.microsoft.com/office/powerpoint/2010/main" val="219684272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탭팬에</a:t>
            </a:r>
            <a:r>
              <a:rPr lang="ko-KR" altLang="en-US" dirty="0"/>
              <a:t> 탭 붙이기</a:t>
            </a:r>
            <a:r>
              <a:rPr lang="en-US" altLang="ko-KR" sz="2400" dirty="0"/>
              <a:t>(2/2)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탭에는 하나의 컴포넌트만 붙일 수 있음</a:t>
            </a:r>
            <a:endParaRPr lang="en-US" altLang="ko-KR" dirty="0"/>
          </a:p>
          <a:p>
            <a:pPr lvl="1"/>
            <a:r>
              <a:rPr lang="ko-KR" altLang="en-US" dirty="0"/>
              <a:t>따라서 여러 개의 컴포넌트를 </a:t>
            </a:r>
            <a:r>
              <a:rPr lang="ko-KR" altLang="en-US" dirty="0" smtClean="0"/>
              <a:t>붙이려면</a:t>
            </a:r>
            <a:r>
              <a:rPr lang="en-US" altLang="ko-KR" dirty="0" smtClean="0"/>
              <a:t>, </a:t>
            </a:r>
            <a:r>
              <a:rPr lang="ko-KR" altLang="en-US" dirty="0" smtClean="0"/>
              <a:t>패널에 컴포넌트들을 포함시켜 붙이면 됨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2999656" y="2693820"/>
            <a:ext cx="7200800" cy="2031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800" dirty="0"/>
              <a:t>class</a:t>
            </a:r>
            <a:r>
              <a:rPr lang="ko-KR" altLang="en-US" sz="1800" dirty="0"/>
              <a:t> </a:t>
            </a:r>
            <a:r>
              <a:rPr lang="en-US" altLang="ko-KR" sz="1800" dirty="0" err="1"/>
              <a:t>MyPanel</a:t>
            </a:r>
            <a:r>
              <a:rPr lang="en-US" altLang="ko-KR" sz="1800" dirty="0"/>
              <a:t> extends </a:t>
            </a:r>
            <a:r>
              <a:rPr lang="en-US" altLang="ko-KR" sz="1800" dirty="0" err="1"/>
              <a:t>JPanel</a:t>
            </a:r>
            <a:r>
              <a:rPr lang="en-US" altLang="ko-KR" sz="1800" dirty="0"/>
              <a:t> {</a:t>
            </a:r>
          </a:p>
          <a:p>
            <a:r>
              <a:rPr lang="en-US" altLang="ko-KR" sz="1800" dirty="0"/>
              <a:t>    ……………………………..</a:t>
            </a:r>
          </a:p>
          <a:p>
            <a:r>
              <a:rPr lang="en-US" altLang="ko-KR" sz="1800" dirty="0"/>
              <a:t>    // </a:t>
            </a:r>
            <a:r>
              <a:rPr lang="ko-KR" altLang="en-US" sz="1800" dirty="0"/>
              <a:t>여러 컴포넌트를 붙인다</a:t>
            </a:r>
            <a:endParaRPr lang="en-US" altLang="ko-KR" sz="1800" dirty="0"/>
          </a:p>
          <a:p>
            <a:r>
              <a:rPr lang="en-US" altLang="ko-KR" sz="1800" dirty="0"/>
              <a:t>    ……………………………..</a:t>
            </a:r>
          </a:p>
          <a:p>
            <a:r>
              <a:rPr lang="en-US" altLang="ko-KR" sz="1800" dirty="0"/>
              <a:t>}</a:t>
            </a:r>
          </a:p>
          <a:p>
            <a:r>
              <a:rPr lang="en-US" altLang="ko-KR" sz="1800" dirty="0"/>
              <a:t>……………………………..</a:t>
            </a:r>
          </a:p>
          <a:p>
            <a:r>
              <a:rPr lang="en-US" altLang="ko-KR" sz="1800" dirty="0" err="1"/>
              <a:t>pane.addTab</a:t>
            </a:r>
            <a:r>
              <a:rPr lang="en-US" altLang="ko-KR" sz="1800" dirty="0"/>
              <a:t>("tab3", new </a:t>
            </a:r>
            <a:r>
              <a:rPr lang="en-US" altLang="ko-KR" sz="1800" dirty="0" err="1"/>
              <a:t>MyPanel</a:t>
            </a:r>
            <a:r>
              <a:rPr lang="en-US" altLang="ko-KR" sz="1800" dirty="0"/>
              <a:t>()); // </a:t>
            </a:r>
            <a:r>
              <a:rPr lang="en-US" altLang="ko-KR" sz="1800" dirty="0" err="1"/>
              <a:t>MyPanel</a:t>
            </a:r>
            <a:r>
              <a:rPr lang="en-US" altLang="ko-KR" sz="1800" dirty="0"/>
              <a:t> </a:t>
            </a:r>
            <a:r>
              <a:rPr lang="ko-KR" altLang="en-US" sz="1800" dirty="0"/>
              <a:t>객체를 탭에 붙임</a:t>
            </a:r>
            <a:endParaRPr lang="en-US" altLang="ko-KR" sz="1800" dirty="0"/>
          </a:p>
        </p:txBody>
      </p:sp>
    </p:spTree>
    <p:extLst>
      <p:ext uri="{BB962C8B-B14F-4D97-AF65-F5344CB8AC3E}">
        <p14:creationId xmlns:p14="http://schemas.microsoft.com/office/powerpoint/2010/main" val="411560774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3333CC"/>
                </a:solidFill>
              </a:rPr>
              <a:t>예제 </a:t>
            </a:r>
            <a:r>
              <a:rPr lang="en-US" altLang="ko-KR" dirty="0">
                <a:solidFill>
                  <a:srgbClr val="3333CC"/>
                </a:solidFill>
              </a:rPr>
              <a:t>14-11 : </a:t>
            </a:r>
            <a:r>
              <a:rPr lang="ko-KR" altLang="en-US" dirty="0" err="1">
                <a:solidFill>
                  <a:srgbClr val="3333CC"/>
                </a:solidFill>
              </a:rPr>
              <a:t>탭팬</a:t>
            </a:r>
            <a:r>
              <a:rPr lang="ko-KR" altLang="en-US" dirty="0">
                <a:solidFill>
                  <a:srgbClr val="3333CC"/>
                </a:solidFill>
              </a:rPr>
              <a:t> 만들기</a:t>
            </a:r>
            <a:r>
              <a:rPr lang="en-US" altLang="ko-KR" sz="2400" dirty="0">
                <a:solidFill>
                  <a:srgbClr val="3333CC"/>
                </a:solidFill>
              </a:rPr>
              <a:t>(1/3)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688" y="4081640"/>
            <a:ext cx="2678400" cy="2623960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1585" y="1340768"/>
            <a:ext cx="2676827" cy="2618636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9977" y="1340768"/>
            <a:ext cx="2676827" cy="2618636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71520387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eaLnBrk="1" hangingPunct="1"/>
            <a:r>
              <a:rPr lang="ko-KR" altLang="en-US" dirty="0">
                <a:solidFill>
                  <a:srgbClr val="000000"/>
                </a:solidFill>
                <a:latin typeface="Times New Roman" pitchFamily="18" charset="0"/>
                <a:ea typeface="굴림" pitchFamily="50" charset="-127"/>
                <a:cs typeface="+mn-cs"/>
              </a:rPr>
              <a:t>예제 </a:t>
            </a:r>
            <a:r>
              <a:rPr lang="en-US" altLang="ko-KR" dirty="0">
                <a:solidFill>
                  <a:srgbClr val="000000"/>
                </a:solidFill>
                <a:latin typeface="Times New Roman" pitchFamily="18" charset="0"/>
                <a:ea typeface="굴림" pitchFamily="50" charset="-127"/>
                <a:cs typeface="+mn-cs"/>
              </a:rPr>
              <a:t>14-11 : </a:t>
            </a:r>
            <a:r>
              <a:rPr lang="ko-KR" altLang="en-US" dirty="0" err="1">
                <a:solidFill>
                  <a:srgbClr val="000000"/>
                </a:solidFill>
                <a:latin typeface="Times New Roman" pitchFamily="18" charset="0"/>
                <a:ea typeface="굴림" pitchFamily="50" charset="-127"/>
                <a:cs typeface="+mn-cs"/>
              </a:rPr>
              <a:t>탭팬</a:t>
            </a:r>
            <a:r>
              <a:rPr lang="ko-KR" altLang="en-US" dirty="0">
                <a:solidFill>
                  <a:srgbClr val="000000"/>
                </a:solidFill>
                <a:latin typeface="Times New Roman" pitchFamily="18" charset="0"/>
                <a:ea typeface="굴림" pitchFamily="50" charset="-127"/>
                <a:cs typeface="+mn-cs"/>
              </a:rPr>
              <a:t> 만들기</a:t>
            </a:r>
            <a:r>
              <a:rPr lang="en-US" altLang="ko-KR" sz="2400" dirty="0">
                <a:solidFill>
                  <a:srgbClr val="000000"/>
                </a:solidFill>
                <a:latin typeface="Times New Roman" pitchFamily="18" charset="0"/>
                <a:ea typeface="굴림" pitchFamily="50" charset="-127"/>
                <a:cs typeface="+mn-cs"/>
              </a:rPr>
              <a:t>(2/3</a:t>
            </a:r>
            <a:r>
              <a:rPr lang="en-US" altLang="ko-KR" sz="2400" dirty="0" smtClean="0">
                <a:solidFill>
                  <a:srgbClr val="000000"/>
                </a:solidFill>
                <a:latin typeface="Times New Roman" pitchFamily="18" charset="0"/>
                <a:ea typeface="굴림" pitchFamily="50" charset="-127"/>
                <a:cs typeface="+mn-cs"/>
              </a:rPr>
              <a:t>)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2279576" y="1271856"/>
            <a:ext cx="8064896" cy="558614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700" dirty="0"/>
              <a:t>import </a:t>
            </a:r>
            <a:r>
              <a:rPr lang="en-US" altLang="ko-KR" sz="1700" dirty="0" err="1"/>
              <a:t>javax.swing</a:t>
            </a:r>
            <a:r>
              <a:rPr lang="en-US" altLang="ko-KR" sz="1700" dirty="0"/>
              <a:t>.*;</a:t>
            </a:r>
          </a:p>
          <a:p>
            <a:pPr defTabSz="180000"/>
            <a:r>
              <a:rPr lang="en-US" altLang="ko-KR" sz="1700" dirty="0"/>
              <a:t>import java.awt.*;</a:t>
            </a:r>
          </a:p>
          <a:p>
            <a:pPr defTabSz="180000"/>
            <a:endParaRPr lang="en-US" altLang="ko-KR" sz="1700" dirty="0"/>
          </a:p>
          <a:p>
            <a:pPr defTabSz="180000"/>
            <a:r>
              <a:rPr lang="en-US" altLang="ko-KR" sz="1700" b="1" dirty="0"/>
              <a:t>public class </a:t>
            </a:r>
            <a:r>
              <a:rPr lang="en-US" altLang="ko-KR" sz="1700" b="1" dirty="0" err="1"/>
              <a:t>TabbedPaneEx</a:t>
            </a:r>
            <a:r>
              <a:rPr lang="en-US" altLang="ko-KR" sz="1700" b="1" dirty="0"/>
              <a:t> extends </a:t>
            </a:r>
            <a:r>
              <a:rPr lang="en-US" altLang="ko-KR" sz="1700" b="1" dirty="0" err="1"/>
              <a:t>JFrame</a:t>
            </a:r>
            <a:r>
              <a:rPr lang="en-US" altLang="ko-KR" sz="1700" b="1" dirty="0"/>
              <a:t> </a:t>
            </a:r>
            <a:r>
              <a:rPr lang="en-US" altLang="ko-KR" sz="1700" dirty="0"/>
              <a:t>{</a:t>
            </a:r>
          </a:p>
          <a:p>
            <a:pPr defTabSz="180000"/>
            <a:r>
              <a:rPr lang="en-US" altLang="ko-KR" sz="1700" dirty="0"/>
              <a:t>	public </a:t>
            </a:r>
            <a:r>
              <a:rPr lang="en-US" altLang="ko-KR" sz="1700" dirty="0" err="1"/>
              <a:t>TabbedPaneEx</a:t>
            </a:r>
            <a:r>
              <a:rPr lang="en-US" altLang="ko-KR" sz="1700" dirty="0"/>
              <a:t>() {</a:t>
            </a:r>
          </a:p>
          <a:p>
            <a:pPr defTabSz="180000"/>
            <a:r>
              <a:rPr lang="en-US" altLang="ko-KR" sz="1700" dirty="0"/>
              <a:t>		</a:t>
            </a:r>
            <a:r>
              <a:rPr lang="en-US" altLang="ko-KR" sz="1700" dirty="0" err="1"/>
              <a:t>setTitle</a:t>
            </a:r>
            <a:r>
              <a:rPr lang="en-US" altLang="ko-KR" sz="1700" dirty="0"/>
              <a:t>(“</a:t>
            </a:r>
            <a:r>
              <a:rPr lang="ko-KR" altLang="en-US" sz="1700" dirty="0" err="1"/>
              <a:t>탭팬</a:t>
            </a:r>
            <a:r>
              <a:rPr lang="ko-KR" altLang="en-US" sz="1700" dirty="0"/>
              <a:t> 만들기  예제</a:t>
            </a:r>
            <a:r>
              <a:rPr lang="en-US" altLang="ko-KR" sz="1700" dirty="0"/>
              <a:t>");</a:t>
            </a:r>
          </a:p>
          <a:p>
            <a:pPr defTabSz="180000"/>
            <a:r>
              <a:rPr lang="en-US" altLang="ko-KR" sz="1700" dirty="0"/>
              <a:t>		</a:t>
            </a:r>
            <a:r>
              <a:rPr lang="en-US" altLang="ko-KR" sz="1700" dirty="0" err="1"/>
              <a:t>setDefaultCloseOperation</a:t>
            </a:r>
            <a:r>
              <a:rPr lang="en-US" altLang="ko-KR" sz="1700" dirty="0"/>
              <a:t>(</a:t>
            </a:r>
            <a:r>
              <a:rPr lang="en-US" altLang="ko-KR" sz="1700" dirty="0" err="1"/>
              <a:t>JFrame.</a:t>
            </a:r>
            <a:r>
              <a:rPr lang="en-US" altLang="ko-KR" sz="1700" i="1" dirty="0" err="1"/>
              <a:t>EXIT_ON_CLOSE</a:t>
            </a:r>
            <a:r>
              <a:rPr lang="en-US" altLang="ko-KR" sz="1700" i="1" dirty="0"/>
              <a:t>);</a:t>
            </a:r>
          </a:p>
          <a:p>
            <a:pPr defTabSz="180000"/>
            <a:r>
              <a:rPr lang="en-US" altLang="ko-KR" sz="1700" i="1" dirty="0"/>
              <a:t>		</a:t>
            </a:r>
            <a:r>
              <a:rPr lang="en-US" altLang="ko-KR" sz="1700" dirty="0"/>
              <a:t>Container c = </a:t>
            </a:r>
            <a:r>
              <a:rPr lang="en-US" altLang="ko-KR" sz="1700" dirty="0" err="1"/>
              <a:t>getContentPane</a:t>
            </a:r>
            <a:r>
              <a:rPr lang="en-US" altLang="ko-KR" sz="1700" dirty="0"/>
              <a:t>();</a:t>
            </a:r>
          </a:p>
          <a:p>
            <a:pPr defTabSz="180000"/>
            <a:r>
              <a:rPr lang="en-US" altLang="ko-KR" sz="1700" dirty="0"/>
              <a:t>		</a:t>
            </a:r>
            <a:r>
              <a:rPr lang="en-US" altLang="ko-KR" sz="1700" dirty="0" err="1"/>
              <a:t>JTabbedPane</a:t>
            </a:r>
            <a:r>
              <a:rPr lang="en-US" altLang="ko-KR" sz="1700" dirty="0"/>
              <a:t> pane = </a:t>
            </a:r>
            <a:r>
              <a:rPr lang="en-US" altLang="ko-KR" sz="1700" dirty="0" err="1"/>
              <a:t>createTabbedPane</a:t>
            </a:r>
            <a:r>
              <a:rPr lang="en-US" altLang="ko-KR" sz="1700" dirty="0"/>
              <a:t>();</a:t>
            </a:r>
          </a:p>
          <a:p>
            <a:pPr defTabSz="180000"/>
            <a:r>
              <a:rPr lang="en-US" altLang="ko-KR" sz="1700" b="1" dirty="0"/>
              <a:t>		</a:t>
            </a:r>
            <a:r>
              <a:rPr lang="en-US" altLang="ko-KR" sz="1700" b="1" dirty="0" err="1"/>
              <a:t>c.add</a:t>
            </a:r>
            <a:r>
              <a:rPr lang="en-US" altLang="ko-KR" sz="1700" b="1" dirty="0"/>
              <a:t>(pane, </a:t>
            </a:r>
            <a:r>
              <a:rPr lang="en-US" altLang="ko-KR" sz="1700" b="1" dirty="0" err="1"/>
              <a:t>BorderLayout.CENTER</a:t>
            </a:r>
            <a:r>
              <a:rPr lang="en-US" altLang="ko-KR" sz="1700" b="1" dirty="0"/>
              <a:t>);</a:t>
            </a:r>
          </a:p>
          <a:p>
            <a:pPr defTabSz="180000"/>
            <a:r>
              <a:rPr lang="en-US" altLang="ko-KR" sz="1700" dirty="0"/>
              <a:t>		</a:t>
            </a:r>
            <a:r>
              <a:rPr lang="en-US" altLang="ko-KR" sz="1700" dirty="0" err="1"/>
              <a:t>setSize</a:t>
            </a:r>
            <a:r>
              <a:rPr lang="en-US" altLang="ko-KR" sz="1700" dirty="0"/>
              <a:t>(250,250);</a:t>
            </a:r>
          </a:p>
          <a:p>
            <a:pPr defTabSz="180000"/>
            <a:r>
              <a:rPr lang="en-US" altLang="ko-KR" sz="1700" dirty="0"/>
              <a:t>		</a:t>
            </a:r>
            <a:r>
              <a:rPr lang="en-US" altLang="ko-KR" sz="1700" dirty="0" err="1"/>
              <a:t>setVisible</a:t>
            </a:r>
            <a:r>
              <a:rPr lang="en-US" altLang="ko-KR" sz="1700" dirty="0"/>
              <a:t>(true);</a:t>
            </a:r>
          </a:p>
          <a:p>
            <a:pPr defTabSz="180000"/>
            <a:r>
              <a:rPr lang="en-US" altLang="ko-KR" sz="1700" dirty="0"/>
              <a:t>	}</a:t>
            </a:r>
          </a:p>
          <a:p>
            <a:pPr defTabSz="180000"/>
            <a:r>
              <a:rPr lang="en-US" altLang="ko-KR" sz="1700" dirty="0"/>
              <a:t>	</a:t>
            </a:r>
          </a:p>
          <a:p>
            <a:pPr defTabSz="180000"/>
            <a:r>
              <a:rPr lang="en-US" altLang="ko-KR" sz="1700" b="1" dirty="0"/>
              <a:t>	</a:t>
            </a:r>
            <a:r>
              <a:rPr lang="en-US" altLang="ko-KR" sz="1700" dirty="0"/>
              <a:t>private </a:t>
            </a:r>
            <a:r>
              <a:rPr lang="en-US" altLang="ko-KR" sz="1700" dirty="0" err="1"/>
              <a:t>JTabbedPane</a:t>
            </a:r>
            <a:r>
              <a:rPr lang="en-US" altLang="ko-KR" sz="1700" dirty="0"/>
              <a:t> </a:t>
            </a:r>
            <a:r>
              <a:rPr lang="en-US" altLang="ko-KR" sz="1700" dirty="0" err="1"/>
              <a:t>createTabbedPane</a:t>
            </a:r>
            <a:r>
              <a:rPr lang="en-US" altLang="ko-KR" sz="1700" dirty="0"/>
              <a:t>() {</a:t>
            </a:r>
          </a:p>
          <a:p>
            <a:pPr defTabSz="180000"/>
            <a:r>
              <a:rPr lang="en-US" altLang="ko-KR" sz="1700" dirty="0"/>
              <a:t>		</a:t>
            </a:r>
            <a:r>
              <a:rPr lang="en-US" altLang="ko-KR" sz="1700" b="1" dirty="0" err="1"/>
              <a:t>JTabbedPane</a:t>
            </a:r>
            <a:r>
              <a:rPr lang="en-US" altLang="ko-KR" sz="1700" b="1" dirty="0"/>
              <a:t> pane = new </a:t>
            </a:r>
            <a:r>
              <a:rPr lang="en-US" altLang="ko-KR" sz="1700" b="1" dirty="0" err="1"/>
              <a:t>JTabbedPane</a:t>
            </a:r>
            <a:r>
              <a:rPr lang="en-US" altLang="ko-KR" sz="1700" b="1" dirty="0"/>
              <a:t>(</a:t>
            </a:r>
            <a:r>
              <a:rPr lang="en-US" altLang="ko-KR" sz="1700" b="1" dirty="0" err="1"/>
              <a:t>JTabbedPane.TOP</a:t>
            </a:r>
            <a:r>
              <a:rPr lang="en-US" altLang="ko-KR" sz="1700" b="1" dirty="0"/>
              <a:t>);</a:t>
            </a:r>
          </a:p>
          <a:p>
            <a:pPr defTabSz="180000"/>
            <a:r>
              <a:rPr lang="en-US" altLang="ko-KR" sz="1700" b="1" dirty="0"/>
              <a:t>		</a:t>
            </a:r>
            <a:r>
              <a:rPr lang="en-US" altLang="ko-KR" sz="1700" b="1" dirty="0" err="1"/>
              <a:t>pane.addTab</a:t>
            </a:r>
            <a:r>
              <a:rPr lang="en-US" altLang="ko-KR" sz="1700" b="1" dirty="0"/>
              <a:t>("tab1", new </a:t>
            </a:r>
            <a:r>
              <a:rPr lang="en-US" altLang="ko-KR" sz="1700" b="1" dirty="0" err="1"/>
              <a:t>JLabel</a:t>
            </a:r>
            <a:r>
              <a:rPr lang="en-US" altLang="ko-KR" sz="1700" b="1" dirty="0"/>
              <a:t>(new </a:t>
            </a:r>
            <a:r>
              <a:rPr lang="en-US" altLang="ko-KR" sz="1700" b="1" dirty="0" err="1"/>
              <a:t>ImageIcon</a:t>
            </a:r>
            <a:r>
              <a:rPr lang="en-US" altLang="ko-KR" sz="1700" b="1" dirty="0"/>
              <a:t>("images/img1.jpg")));</a:t>
            </a:r>
          </a:p>
          <a:p>
            <a:pPr defTabSz="180000"/>
            <a:r>
              <a:rPr lang="en-US" altLang="ko-KR" sz="1700" b="1" dirty="0"/>
              <a:t>		</a:t>
            </a:r>
            <a:r>
              <a:rPr lang="en-US" altLang="ko-KR" sz="1700" b="1" dirty="0" err="1"/>
              <a:t>pane.addTab</a:t>
            </a:r>
            <a:r>
              <a:rPr lang="en-US" altLang="ko-KR" sz="1700" b="1" dirty="0"/>
              <a:t>("tab2", new </a:t>
            </a:r>
            <a:r>
              <a:rPr lang="en-US" altLang="ko-KR" sz="1700" b="1" dirty="0" err="1"/>
              <a:t>JLabel</a:t>
            </a:r>
            <a:r>
              <a:rPr lang="en-US" altLang="ko-KR" sz="1700" b="1" dirty="0"/>
              <a:t>(new </a:t>
            </a:r>
            <a:r>
              <a:rPr lang="en-US" altLang="ko-KR" sz="1700" b="1" dirty="0" err="1"/>
              <a:t>ImageIcon</a:t>
            </a:r>
            <a:r>
              <a:rPr lang="en-US" altLang="ko-KR" sz="1700" b="1" dirty="0"/>
              <a:t>("images/img2.jpg")));</a:t>
            </a:r>
          </a:p>
          <a:p>
            <a:pPr defTabSz="180000"/>
            <a:r>
              <a:rPr lang="en-US" altLang="ko-KR" sz="1700" b="1" dirty="0"/>
              <a:t>		</a:t>
            </a:r>
            <a:r>
              <a:rPr lang="en-US" altLang="ko-KR" sz="1700" b="1" dirty="0" err="1"/>
              <a:t>pane.addTab</a:t>
            </a:r>
            <a:r>
              <a:rPr lang="en-US" altLang="ko-KR" sz="1700" b="1" dirty="0"/>
              <a:t>("tab3", new </a:t>
            </a:r>
            <a:r>
              <a:rPr lang="en-US" altLang="ko-KR" sz="1700" b="1" dirty="0" err="1"/>
              <a:t>MyPanel</a:t>
            </a:r>
            <a:r>
              <a:rPr lang="en-US" altLang="ko-KR" sz="1700" b="1" dirty="0"/>
              <a:t>());</a:t>
            </a:r>
          </a:p>
          <a:p>
            <a:pPr defTabSz="180000"/>
            <a:r>
              <a:rPr lang="en-US" altLang="ko-KR" sz="1700" dirty="0"/>
              <a:t>		return pane;	</a:t>
            </a:r>
          </a:p>
          <a:p>
            <a:pPr defTabSz="180000"/>
            <a:r>
              <a:rPr lang="en-US" altLang="ko-KR" sz="1700" dirty="0"/>
              <a:t>	}</a:t>
            </a:r>
            <a:endParaRPr lang="ko-KR" altLang="en-US" sz="1700" dirty="0"/>
          </a:p>
        </p:txBody>
      </p:sp>
    </p:spTree>
    <p:extLst>
      <p:ext uri="{BB962C8B-B14F-4D97-AF65-F5344CB8AC3E}">
        <p14:creationId xmlns:p14="http://schemas.microsoft.com/office/powerpoint/2010/main" val="216149040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0000"/>
                </a:solidFill>
                <a:latin typeface="Times New Roman" pitchFamily="18" charset="0"/>
                <a:ea typeface="굴림" pitchFamily="50" charset="-127"/>
              </a:rPr>
              <a:t>예제 </a:t>
            </a:r>
            <a:r>
              <a:rPr lang="en-US" altLang="ko-KR" dirty="0">
                <a:solidFill>
                  <a:srgbClr val="000000"/>
                </a:solidFill>
                <a:latin typeface="Times New Roman" pitchFamily="18" charset="0"/>
                <a:ea typeface="굴림" pitchFamily="50" charset="-127"/>
              </a:rPr>
              <a:t>14-11 : </a:t>
            </a:r>
            <a:r>
              <a:rPr lang="ko-KR" altLang="en-US" dirty="0" err="1">
                <a:solidFill>
                  <a:srgbClr val="000000"/>
                </a:solidFill>
                <a:latin typeface="Times New Roman" pitchFamily="18" charset="0"/>
                <a:ea typeface="굴림" pitchFamily="50" charset="-127"/>
              </a:rPr>
              <a:t>탭팬</a:t>
            </a:r>
            <a:r>
              <a:rPr lang="ko-KR" altLang="en-US" dirty="0">
                <a:solidFill>
                  <a:srgbClr val="000000"/>
                </a:solidFill>
                <a:latin typeface="Times New Roman" pitchFamily="18" charset="0"/>
                <a:ea typeface="굴림" pitchFamily="50" charset="-127"/>
              </a:rPr>
              <a:t> 만들기</a:t>
            </a:r>
            <a:r>
              <a:rPr lang="en-US" altLang="ko-KR" sz="2400" dirty="0">
                <a:solidFill>
                  <a:srgbClr val="000000"/>
                </a:solidFill>
                <a:latin typeface="Times New Roman" pitchFamily="18" charset="0"/>
                <a:ea typeface="굴림" pitchFamily="50" charset="-127"/>
              </a:rPr>
              <a:t>(2/3)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983432" y="1268760"/>
            <a:ext cx="8064896" cy="535531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800" dirty="0"/>
              <a:t>	</a:t>
            </a:r>
            <a:r>
              <a:rPr lang="en-US" altLang="ko-KR" sz="1800" b="1" dirty="0"/>
              <a:t>class </a:t>
            </a:r>
            <a:r>
              <a:rPr lang="en-US" altLang="ko-KR" sz="1800" b="1" dirty="0" err="1"/>
              <a:t>MyPanel</a:t>
            </a:r>
            <a:r>
              <a:rPr lang="en-US" altLang="ko-KR" sz="1800" b="1" dirty="0"/>
              <a:t> extends </a:t>
            </a:r>
            <a:r>
              <a:rPr lang="en-US" altLang="ko-KR" sz="1800" b="1" dirty="0" err="1"/>
              <a:t>JPanel</a:t>
            </a:r>
            <a:r>
              <a:rPr lang="en-US" altLang="ko-KR" sz="1800" b="1" dirty="0"/>
              <a:t> </a:t>
            </a:r>
            <a:r>
              <a:rPr lang="en-US" altLang="ko-KR" sz="1800" dirty="0"/>
              <a:t>{</a:t>
            </a:r>
          </a:p>
          <a:p>
            <a:pPr defTabSz="180000"/>
            <a:r>
              <a:rPr lang="en-US" altLang="ko-KR" sz="1800" dirty="0"/>
              <a:t>		public </a:t>
            </a:r>
            <a:r>
              <a:rPr lang="en-US" altLang="ko-KR" sz="1800" dirty="0" err="1"/>
              <a:t>MyPanel</a:t>
            </a:r>
            <a:r>
              <a:rPr lang="en-US" altLang="ko-KR" sz="1800" dirty="0"/>
              <a:t>() {</a:t>
            </a:r>
          </a:p>
          <a:p>
            <a:pPr defTabSz="180000"/>
            <a:r>
              <a:rPr lang="en-US" altLang="ko-KR" sz="1800" dirty="0"/>
              <a:t>			</a:t>
            </a:r>
            <a:r>
              <a:rPr lang="en-US" altLang="ko-KR" sz="1800" b="1" dirty="0" err="1"/>
              <a:t>this.setBackground</a:t>
            </a:r>
            <a:r>
              <a:rPr lang="en-US" altLang="ko-KR" sz="1800" b="1" dirty="0"/>
              <a:t>(</a:t>
            </a:r>
            <a:r>
              <a:rPr lang="en-US" altLang="ko-KR" sz="1800" b="1" dirty="0" err="1"/>
              <a:t>Color.YELLOW</a:t>
            </a:r>
            <a:r>
              <a:rPr lang="en-US" altLang="ko-KR" sz="1800" b="1" dirty="0"/>
              <a:t>);</a:t>
            </a:r>
          </a:p>
          <a:p>
            <a:pPr defTabSz="180000"/>
            <a:r>
              <a:rPr lang="en-US" altLang="ko-KR" sz="1800" dirty="0"/>
              <a:t>		}</a:t>
            </a:r>
          </a:p>
          <a:p>
            <a:pPr defTabSz="180000"/>
            <a:r>
              <a:rPr lang="en-US" altLang="ko-KR" sz="1800" dirty="0"/>
              <a:t>		public void </a:t>
            </a:r>
            <a:r>
              <a:rPr lang="en-US" altLang="ko-KR" sz="1800" dirty="0" err="1"/>
              <a:t>paintComponent</a:t>
            </a:r>
            <a:r>
              <a:rPr lang="en-US" altLang="ko-KR" sz="1800" dirty="0"/>
              <a:t>(Graphics g) {</a:t>
            </a:r>
          </a:p>
          <a:p>
            <a:pPr defTabSz="180000"/>
            <a:r>
              <a:rPr lang="en-US" altLang="ko-KR" sz="1800" dirty="0"/>
              <a:t>			</a:t>
            </a:r>
            <a:r>
              <a:rPr lang="en-US" altLang="ko-KR" sz="1800" dirty="0" err="1"/>
              <a:t>super.paintComponent</a:t>
            </a:r>
            <a:r>
              <a:rPr lang="en-US" altLang="ko-KR" sz="1800" dirty="0"/>
              <a:t>(g);			</a:t>
            </a:r>
          </a:p>
          <a:p>
            <a:pPr defTabSz="180000"/>
            <a:r>
              <a:rPr lang="en-US" altLang="ko-KR" sz="1800" dirty="0"/>
              <a:t>			</a:t>
            </a:r>
            <a:r>
              <a:rPr lang="en-US" altLang="ko-KR" sz="1800" dirty="0" err="1"/>
              <a:t>g.setColor</a:t>
            </a:r>
            <a:r>
              <a:rPr lang="en-US" altLang="ko-KR" sz="1800" dirty="0"/>
              <a:t>(</a:t>
            </a:r>
            <a:r>
              <a:rPr lang="en-US" altLang="ko-KR" sz="1800" dirty="0" err="1"/>
              <a:t>Color.RED</a:t>
            </a:r>
            <a:r>
              <a:rPr lang="en-US" altLang="ko-KR" sz="1800" dirty="0"/>
              <a:t>);</a:t>
            </a:r>
          </a:p>
          <a:p>
            <a:pPr defTabSz="180000"/>
            <a:r>
              <a:rPr lang="en-US" altLang="ko-KR" sz="1800" dirty="0"/>
              <a:t>			</a:t>
            </a:r>
            <a:r>
              <a:rPr lang="en-US" altLang="ko-KR" sz="1800" dirty="0" err="1"/>
              <a:t>g.fillRect</a:t>
            </a:r>
            <a:r>
              <a:rPr lang="en-US" altLang="ko-KR" sz="1800" dirty="0"/>
              <a:t>(10,10,50,50);</a:t>
            </a:r>
          </a:p>
          <a:p>
            <a:pPr defTabSz="180000"/>
            <a:r>
              <a:rPr lang="en-US" altLang="ko-KR" sz="1800" dirty="0"/>
              <a:t>			</a:t>
            </a:r>
            <a:r>
              <a:rPr lang="en-US" altLang="ko-KR" sz="1800" dirty="0" err="1"/>
              <a:t>g.setColor</a:t>
            </a:r>
            <a:r>
              <a:rPr lang="en-US" altLang="ko-KR" sz="1800" dirty="0"/>
              <a:t>(</a:t>
            </a:r>
            <a:r>
              <a:rPr lang="en-US" altLang="ko-KR" sz="1800" dirty="0" err="1"/>
              <a:t>Color.BLUE</a:t>
            </a:r>
            <a:r>
              <a:rPr lang="en-US" altLang="ko-KR" sz="1800" dirty="0"/>
              <a:t>);</a:t>
            </a:r>
          </a:p>
          <a:p>
            <a:pPr defTabSz="180000"/>
            <a:r>
              <a:rPr lang="en-US" altLang="ko-KR" sz="1800" dirty="0"/>
              <a:t>			</a:t>
            </a:r>
            <a:r>
              <a:rPr lang="en-US" altLang="ko-KR" sz="1800" dirty="0" err="1"/>
              <a:t>g.fillOval</a:t>
            </a:r>
            <a:r>
              <a:rPr lang="en-US" altLang="ko-KR" sz="1800" dirty="0"/>
              <a:t>(10,70,50,50);</a:t>
            </a:r>
          </a:p>
          <a:p>
            <a:pPr defTabSz="180000"/>
            <a:r>
              <a:rPr lang="en-US" altLang="ko-KR" sz="1800" dirty="0"/>
              <a:t>			</a:t>
            </a:r>
            <a:r>
              <a:rPr lang="en-US" altLang="ko-KR" sz="1800" dirty="0" err="1"/>
              <a:t>g.setColor</a:t>
            </a:r>
            <a:r>
              <a:rPr lang="en-US" altLang="ko-KR" sz="1800" dirty="0"/>
              <a:t>(</a:t>
            </a:r>
            <a:r>
              <a:rPr lang="en-US" altLang="ko-KR" sz="1800" dirty="0" err="1"/>
              <a:t>Color.BLACK</a:t>
            </a:r>
            <a:r>
              <a:rPr lang="en-US" altLang="ko-KR" sz="1800" dirty="0"/>
              <a:t>);</a:t>
            </a:r>
          </a:p>
          <a:p>
            <a:pPr defTabSz="180000"/>
            <a:r>
              <a:rPr lang="en-US" altLang="ko-KR" sz="1800" dirty="0"/>
              <a:t>			</a:t>
            </a:r>
            <a:r>
              <a:rPr lang="en-US" altLang="ko-KR" sz="1800" dirty="0" err="1"/>
              <a:t>g.drawString</a:t>
            </a:r>
            <a:r>
              <a:rPr lang="en-US" altLang="ko-KR" sz="1800" dirty="0"/>
              <a:t>("tab 3</a:t>
            </a:r>
            <a:r>
              <a:rPr lang="ko-KR" altLang="en-US" sz="1800" dirty="0"/>
              <a:t>에 들어가는 </a:t>
            </a:r>
            <a:r>
              <a:rPr lang="en-US" altLang="ko-KR" sz="1800" dirty="0" err="1"/>
              <a:t>JPanel</a:t>
            </a:r>
            <a:r>
              <a:rPr lang="en-US" altLang="ko-KR" sz="1800" dirty="0"/>
              <a:t> </a:t>
            </a:r>
            <a:r>
              <a:rPr lang="ko-KR" altLang="en-US" sz="1800" dirty="0"/>
              <a:t>입니다</a:t>
            </a:r>
            <a:r>
              <a:rPr lang="en-US" altLang="ko-KR" sz="1800" dirty="0"/>
              <a:t>.", 30, 50);</a:t>
            </a:r>
          </a:p>
          <a:p>
            <a:pPr defTabSz="180000"/>
            <a:r>
              <a:rPr lang="en-US" altLang="ko-KR" sz="1800" dirty="0"/>
              <a:t>		}</a:t>
            </a:r>
          </a:p>
          <a:p>
            <a:pPr defTabSz="180000"/>
            <a:r>
              <a:rPr lang="en-US" altLang="ko-KR" sz="1800" dirty="0"/>
              <a:t>	}</a:t>
            </a:r>
          </a:p>
          <a:p>
            <a:pPr defTabSz="180000"/>
            <a:endParaRPr lang="en-US" altLang="ko-KR" sz="1800" dirty="0"/>
          </a:p>
          <a:p>
            <a:pPr defTabSz="180000"/>
            <a:r>
              <a:rPr lang="en-US" altLang="ko-KR" sz="1800" dirty="0"/>
              <a:t>	public static void main(String [] </a:t>
            </a:r>
            <a:r>
              <a:rPr lang="en-US" altLang="ko-KR" sz="1800" dirty="0" err="1"/>
              <a:t>args</a:t>
            </a:r>
            <a:r>
              <a:rPr lang="en-US" altLang="ko-KR" sz="1800" dirty="0"/>
              <a:t>) {</a:t>
            </a:r>
          </a:p>
          <a:p>
            <a:pPr defTabSz="180000"/>
            <a:r>
              <a:rPr lang="en-US" altLang="ko-KR" sz="1800" dirty="0"/>
              <a:t>		new </a:t>
            </a:r>
            <a:r>
              <a:rPr lang="en-US" altLang="ko-KR" sz="1800" dirty="0" err="1"/>
              <a:t>TabbedPaneEx</a:t>
            </a:r>
            <a:r>
              <a:rPr lang="en-US" altLang="ko-KR" sz="1800" dirty="0"/>
              <a:t>();</a:t>
            </a:r>
          </a:p>
          <a:p>
            <a:pPr defTabSz="180000"/>
            <a:r>
              <a:rPr lang="en-US" altLang="ko-KR" sz="1800" dirty="0"/>
              <a:t>	}</a:t>
            </a:r>
          </a:p>
          <a:p>
            <a:pPr defTabSz="180000"/>
            <a:r>
              <a:rPr lang="en-US" altLang="ko-KR" sz="1800" dirty="0"/>
              <a:t>} </a:t>
            </a:r>
            <a:endParaRPr lang="ko-KR" altLang="en-US" sz="18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4352" y="2348880"/>
            <a:ext cx="2678400" cy="2623960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789610423"/>
      </p:ext>
    </p:extLst>
  </p:cSld>
  <p:clrMapOvr>
    <a:masterClrMapping/>
  </p:clrMapOvr>
</p:sld>
</file>

<file path=ppt/theme/theme1.xml><?xml version="1.0" encoding="utf-8"?>
<a:theme xmlns:a="http://schemas.openxmlformats.org/drawingml/2006/main" name="기본 디자인">
  <a:themeElements>
    <a:clrScheme name="기본 디자인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기본 디자인">
      <a:majorFont>
        <a:latin typeface="Times New Roman"/>
        <a:ea typeface="굴림"/>
        <a:cs typeface=""/>
      </a:majorFont>
      <a:minorFont>
        <a:latin typeface="Times New Roman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6142</TotalTime>
  <Words>2772</Words>
  <Application>Microsoft Office PowerPoint</Application>
  <PresentationFormat>와이드스크린</PresentationFormat>
  <Paragraphs>1013</Paragraphs>
  <Slides>96</Slides>
  <Notes>38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96</vt:i4>
      </vt:variant>
    </vt:vector>
  </HeadingPairs>
  <TitlesOfParts>
    <vt:vector size="102" baseType="lpstr">
      <vt:lpstr>굴림</vt:lpstr>
      <vt:lpstr>돋움</vt:lpstr>
      <vt:lpstr>맑은 고딕</vt:lpstr>
      <vt:lpstr>Times New Roman</vt:lpstr>
      <vt:lpstr>Wingdings</vt:lpstr>
      <vt:lpstr>기본 디자인</vt:lpstr>
      <vt:lpstr>강의 내용 #82부터</vt:lpstr>
      <vt:lpstr>메뉴 구성(1/2)</vt:lpstr>
      <vt:lpstr>메뉴 구성(2/2)</vt:lpstr>
      <vt:lpstr>메뉴 만드는 과정(1/3)</vt:lpstr>
      <vt:lpstr>메뉴 만드는 과정(2/3)</vt:lpstr>
      <vt:lpstr>메뉴 만드는 과정(3/3)</vt:lpstr>
      <vt:lpstr>메뉴 만드는 과정 : 샘플 코드</vt:lpstr>
      <vt:lpstr>예제 14-1 : 메뉴 만들기(1/3)</vt:lpstr>
      <vt:lpstr>예제 14-1 : 메뉴 만들기(2/3)</vt:lpstr>
      <vt:lpstr>예제 14-1 : 메뉴 만들기(3/3)</vt:lpstr>
      <vt:lpstr>메뉴 아이템의 Action 이벤트 처리(1/2)</vt:lpstr>
      <vt:lpstr>메뉴 아이템의 Action 이벤트 처리(2/2)</vt:lpstr>
      <vt:lpstr>예제 14-2 : 메뉴아이템 선택 시 Action 리스너 활용(1/5)</vt:lpstr>
      <vt:lpstr>예제 14-2 : 메뉴아이템 선택 시 Action 리스너 활용(2/5)</vt:lpstr>
      <vt:lpstr>예제 14-2 : 메뉴아이템 선택 시 Action 리스너 활용(3/5)</vt:lpstr>
      <vt:lpstr>예제 14-2 : 메뉴아이템 선택 시 Action 리스너 활용(4/5)</vt:lpstr>
      <vt:lpstr>예제 14-2 : 메뉴아이템 선택 시 Action 리스너 활용(5/5)</vt:lpstr>
      <vt:lpstr>강의 내용</vt:lpstr>
      <vt:lpstr>JToolBar(1/2)</vt:lpstr>
      <vt:lpstr>JToolBar(2/2)</vt:lpstr>
      <vt:lpstr>툴바가 부착되는 위치</vt:lpstr>
      <vt:lpstr>툴바 만드는 과정</vt:lpstr>
      <vt:lpstr>툴바와 관련 주요 메소드</vt:lpstr>
      <vt:lpstr>예제 14-3 : 툴바 만들기(1/4)</vt:lpstr>
      <vt:lpstr>예제 14-3 : 툴바 만들기(2/4)</vt:lpstr>
      <vt:lpstr>예제 14-3 : 툴바 만들기(3/4)</vt:lpstr>
      <vt:lpstr>예제 14-3 : 툴바 만들기(4/4)</vt:lpstr>
      <vt:lpstr>강의 내용</vt:lpstr>
      <vt:lpstr>툴팁(1/2)</vt:lpstr>
      <vt:lpstr>툴팁(2/2)</vt:lpstr>
      <vt:lpstr>예제 14-4 : 툴팁 달기(1/4)</vt:lpstr>
      <vt:lpstr>예제 14-4 : 툴팁 달기(2/4)</vt:lpstr>
      <vt:lpstr>예제 14-4 : 툴팁 달기(3/4)</vt:lpstr>
      <vt:lpstr>예제 14-4 : 툴팁 달기(4/4)</vt:lpstr>
      <vt:lpstr>ToolTipManager</vt:lpstr>
      <vt:lpstr>툴팁의 제어</vt:lpstr>
      <vt:lpstr>예제 14-5 : 툴팁 시간 제어(1/3)</vt:lpstr>
      <vt:lpstr>예제 14-5 : 툴팁 시간 제어(2/3)</vt:lpstr>
      <vt:lpstr>예제 14-5 : 툴팁 시간 제어(3/3)</vt:lpstr>
      <vt:lpstr>강의 내용</vt:lpstr>
      <vt:lpstr>다이얼로그</vt:lpstr>
      <vt:lpstr>샘플 코드: 다이얼로그 만들기</vt:lpstr>
      <vt:lpstr>예제 14-6 : JDialog를 상속받아 다이얼로그 만들기(1/3)</vt:lpstr>
      <vt:lpstr>예제 14-6 : JDialog를 상속받아 다이얼로그 만들기(2/3)</vt:lpstr>
      <vt:lpstr>예제 14-6 : JDialog를 상속받아 다이얼로그 만들기(3/3)</vt:lpstr>
      <vt:lpstr>JDialog 생성자</vt:lpstr>
      <vt:lpstr>모달/모달리스 다이얼로그</vt:lpstr>
      <vt:lpstr>다이얼로그의 목적</vt:lpstr>
      <vt:lpstr>예제 14-7: 모달 다이얼로그로부터 사용자의 입력 값 알아내기(1/4)</vt:lpstr>
      <vt:lpstr>예제 14-7: 모달 다이얼로그로부터 사용자의 입력 값 알아내기(2/4)</vt:lpstr>
      <vt:lpstr>예제 14-7: 모달 다이얼로그로부터 사용자의 입력 값 알아내기(3/4)</vt:lpstr>
      <vt:lpstr>예제 14-7: 모달 다이얼로그로부터 사용자의 입력 값 알아내기(4/4)</vt:lpstr>
      <vt:lpstr>강의 내용</vt:lpstr>
      <vt:lpstr>팝업 다이얼로그와 JOptionPane</vt:lpstr>
      <vt:lpstr>입력 다이얼로그(1/2)</vt:lpstr>
      <vt:lpstr>입력 다이얼로그(2/2)</vt:lpstr>
      <vt:lpstr>확인 다이얼로그(1/2)</vt:lpstr>
      <vt:lpstr>확인 다이얼로그(2/2)</vt:lpstr>
      <vt:lpstr>메시지 다이얼로그(1/2)</vt:lpstr>
      <vt:lpstr>메시지 다이얼로그(2/2)</vt:lpstr>
      <vt:lpstr>예제 14-8 : JOptionPane을 사용한 팝업 다이얼로그 작성(1/6)</vt:lpstr>
      <vt:lpstr>예제 14-8 : JOptionPane을 사용한 팝업 다이얼로그 작성(2/6)</vt:lpstr>
      <vt:lpstr>예제 14-8 : JOptionPane을 사용한 팝업 다이얼로그 작성(3/6)</vt:lpstr>
      <vt:lpstr>예제 14-8 : JOptionPane을 사용한 팝업 다이얼로그 작성(4/6)</vt:lpstr>
      <vt:lpstr>예제 14-8 : JOptionPane을 사용한 팝업 다이얼로그 작성(5/6)</vt:lpstr>
      <vt:lpstr>예제 14-8 : JOptionPane을 사용한 팝업 다이얼로그 작성(6/6)</vt:lpstr>
      <vt:lpstr>강의 내용</vt:lpstr>
      <vt:lpstr>JFileChooser(1/2)</vt:lpstr>
      <vt:lpstr>JFileChooser(2/2)</vt:lpstr>
      <vt:lpstr>파일 열기 다이얼로그 이용 과정(1/6)</vt:lpstr>
      <vt:lpstr>파일 열기 다이얼로그 이용 과정(2/6)</vt:lpstr>
      <vt:lpstr>파일 열기 다이얼로그 이용 과정(3/6)</vt:lpstr>
      <vt:lpstr>파일 열기 다이얼로그 이용 과정(4/6)</vt:lpstr>
      <vt:lpstr>파일 열기 다이얼로그 이용 과정(5/6)</vt:lpstr>
      <vt:lpstr>파일 열기 다이얼로그 이용 과정(6/6)</vt:lpstr>
      <vt:lpstr>예제 14-9 : 파일 열기 다이얼로그 생성 및 출력(1/5)</vt:lpstr>
      <vt:lpstr>예제 14-9 : 파일 열기 다이얼로그 생성 및 출력(2/5)</vt:lpstr>
      <vt:lpstr>예제 14-9 : 파일 열기 다이얼로그 생성 및 출력(3/5)</vt:lpstr>
      <vt:lpstr>예제 14-9 : 파일 열기 다이얼로그 생성 및 출력(4/5)</vt:lpstr>
      <vt:lpstr>예제 14-9 : 파일 열기 다이얼로그 생성 및 출력(5/5)</vt:lpstr>
      <vt:lpstr>파일 저장 다이얼로그</vt:lpstr>
      <vt:lpstr>강의 내용</vt:lpstr>
      <vt:lpstr>JColorChooser</vt:lpstr>
      <vt:lpstr>컬러 다이얼로그 이용 과정</vt:lpstr>
      <vt:lpstr>예제 14-10 : JColorChooser를 이용한 컬러 다이얼로그 사용(1/4)</vt:lpstr>
      <vt:lpstr>예제 14-10 : JColorChooser를 이용한 컬러 다이얼로그 사용(2/4)</vt:lpstr>
      <vt:lpstr>예제 14-10 : JColorChooser를 이용한 컬러 다이얼로그 사용(3/4)</vt:lpstr>
      <vt:lpstr>예제 14-10 : JColorChooser를 이용한 컬러 다이얼로그 사용(4/4)</vt:lpstr>
      <vt:lpstr>강의 내용</vt:lpstr>
      <vt:lpstr>JTabbedPane</vt:lpstr>
      <vt:lpstr>생성자</vt:lpstr>
      <vt:lpstr>탭팬에 탭 붙이기(1/2)</vt:lpstr>
      <vt:lpstr>탭팬에 탭 붙이기(2/2)</vt:lpstr>
      <vt:lpstr>예제 14-11 : 탭팬 만들기(1/3)</vt:lpstr>
      <vt:lpstr>예제 14-11 : 탭팬 만들기(2/3)</vt:lpstr>
      <vt:lpstr>예제 14-11 : 탭팬 만들기(2/3)</vt:lpstr>
    </vt:vector>
  </TitlesOfParts>
  <Company>인제대학교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제목 없음</dc:title>
  <dc:creator>ktg</dc:creator>
  <cp:lastModifiedBy>Kim Taegong</cp:lastModifiedBy>
  <cp:revision>509</cp:revision>
  <cp:lastPrinted>2022-09-02T07:18:42Z</cp:lastPrinted>
  <dcterms:created xsi:type="dcterms:W3CDTF">1999-03-29T07:42:50Z</dcterms:created>
  <dcterms:modified xsi:type="dcterms:W3CDTF">2022-09-02T07:38:51Z</dcterms:modified>
</cp:coreProperties>
</file>